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sldIdLst>
    <p:sldId id="256" r:id="rId2"/>
    <p:sldId id="257" r:id="rId3"/>
    <p:sldId id="259" r:id="rId4"/>
    <p:sldId id="260" r:id="rId5"/>
    <p:sldId id="311" r:id="rId6"/>
    <p:sldId id="312" r:id="rId7"/>
    <p:sldId id="314" r:id="rId8"/>
    <p:sldId id="315" r:id="rId9"/>
    <p:sldId id="336" r:id="rId10"/>
    <p:sldId id="316" r:id="rId11"/>
    <p:sldId id="337" r:id="rId12"/>
    <p:sldId id="318" r:id="rId13"/>
    <p:sldId id="319" r:id="rId14"/>
    <p:sldId id="320" r:id="rId15"/>
    <p:sldId id="322" r:id="rId16"/>
    <p:sldId id="323" r:id="rId17"/>
    <p:sldId id="324" r:id="rId18"/>
    <p:sldId id="363" r:id="rId19"/>
    <p:sldId id="344" r:id="rId20"/>
    <p:sldId id="340" r:id="rId21"/>
    <p:sldId id="341" r:id="rId22"/>
    <p:sldId id="342" r:id="rId23"/>
    <p:sldId id="303" r:id="rId24"/>
    <p:sldId id="304" r:id="rId25"/>
    <p:sldId id="277" r:id="rId26"/>
    <p:sldId id="305" r:id="rId27"/>
    <p:sldId id="366" r:id="rId28"/>
    <p:sldId id="283" r:id="rId29"/>
    <p:sldId id="343" r:id="rId30"/>
    <p:sldId id="367" r:id="rId31"/>
    <p:sldId id="298" r:id="rId32"/>
    <p:sldId id="327" r:id="rId33"/>
    <p:sldId id="299" r:id="rId34"/>
    <p:sldId id="300" r:id="rId35"/>
    <p:sldId id="329" r:id="rId36"/>
    <p:sldId id="352" r:id="rId37"/>
    <p:sldId id="353" r:id="rId38"/>
    <p:sldId id="365" r:id="rId39"/>
    <p:sldId id="347" r:id="rId40"/>
    <p:sldId id="330" r:id="rId41"/>
    <p:sldId id="331" r:id="rId42"/>
    <p:sldId id="332" r:id="rId4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5974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48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7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81200"/>
            <a:ext cx="7543800" cy="3962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 rot="-5400000">
            <a:off x="4495800" y="-2971800"/>
            <a:ext cx="152400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9757" name="Rectangle 13"/>
          <p:cNvSpPr>
            <a:spLocks noChangeArrowheads="1"/>
          </p:cNvSpPr>
          <p:nvPr userDrawn="1"/>
        </p:nvSpPr>
        <p:spPr bwMode="auto">
          <a:xfrm>
            <a:off x="1195388" y="6319838"/>
            <a:ext cx="18224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sz="1200"/>
              <a:t>© 2006 Pearson Education</a:t>
            </a:r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597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FCBF73-C5E4-440A-A81A-3FCABE8F49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98438"/>
            <a:ext cx="2076450" cy="5926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98438"/>
            <a:ext cx="6076950" cy="5926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34A020-2700-4147-9EC8-83EAF6E946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438"/>
            <a:ext cx="781843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076700" cy="4905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076700" cy="4905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929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7F919AA-11E4-4DF5-A703-1DCD04DD4D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814DD0-2DAF-457C-ABAC-A4DDDCEFA6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722D76-8CE4-47F5-8D08-17F40AE73C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767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0767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974EC8-C008-4AFE-946C-6BFEC7AA4D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3FA576-FE14-40CE-AF6F-B6A5E03B24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2AA608-8256-48FE-BFD8-67DA5D75DA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D14414-8FF8-4C19-BE63-F0F98090F2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385ACD-C69F-4BCA-9CBD-F24A8FC756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3D180F-40F3-481B-B43F-7A03D589B9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058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AE190F60-22E2-4666-AFDB-E685758AC65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87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98438"/>
            <a:ext cx="78184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8730" name="AutoShape 10"/>
          <p:cNvSpPr>
            <a:spLocks noChangeArrowheads="1"/>
          </p:cNvSpPr>
          <p:nvPr/>
        </p:nvSpPr>
        <p:spPr bwMode="auto">
          <a:xfrm flipH="1">
            <a:off x="0" y="914400"/>
            <a:ext cx="9144000" cy="152400"/>
          </a:xfrm>
          <a:prstGeom prst="homePlate">
            <a:avLst>
              <a:gd name="adj" fmla="val 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31" name="Rectangle 11"/>
          <p:cNvSpPr>
            <a:spLocks noChangeArrowheads="1"/>
          </p:cNvSpPr>
          <p:nvPr userDrawn="1"/>
        </p:nvSpPr>
        <p:spPr bwMode="auto">
          <a:xfrm>
            <a:off x="4441825" y="3200400"/>
            <a:ext cx="260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158732" name="Rectangle 12"/>
          <p:cNvSpPr>
            <a:spLocks noChangeArrowheads="1"/>
          </p:cNvSpPr>
          <p:nvPr userDrawn="1"/>
        </p:nvSpPr>
        <p:spPr bwMode="auto">
          <a:xfrm>
            <a:off x="1195388" y="6319838"/>
            <a:ext cx="18224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sz="1200"/>
              <a:t>© 2006 Pearson Education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bldLvl="4" autoUpdateAnimBg="0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8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5872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8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5872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8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5872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8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5872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8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587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kumimoji="1" sz="24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 b="1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 kumimoji="1" b="1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X"/>
        <a:defRPr kumimoji="1" b="1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examples/chap04/FlipRace.jav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examples/chap04/Account.java" TargetMode="External"/><Relationship Id="rId2" Type="http://schemas.openxmlformats.org/officeDocument/2006/relationships/hyperlink" Target="../examples/chap04/Banking.ja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../examples/chap04/Die.java" TargetMode="External"/><Relationship Id="rId2" Type="http://schemas.openxmlformats.org/officeDocument/2006/relationships/hyperlink" Target="../examples/chap04/SnakeEyes.java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../examples/chap04/PigLatinTranslator.java" TargetMode="External"/><Relationship Id="rId2" Type="http://schemas.openxmlformats.org/officeDocument/2006/relationships/hyperlink" Target="../examples/chap04/PigLatin.java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../examples/chap04/RationalNumbers.java" TargetMode="External"/><Relationship Id="rId2" Type="http://schemas.openxmlformats.org/officeDocument/2006/relationships/hyperlink" Target="../examples/chap04/Account.java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../examples/chap04/Student.java" TargetMode="External"/><Relationship Id="rId2" Type="http://schemas.openxmlformats.org/officeDocument/2006/relationships/hyperlink" Target="../examples/chap04/StudentBody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examples/chap04/Address.jav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../examples/chap04/StickFigure.java" TargetMode="External"/><Relationship Id="rId2" Type="http://schemas.openxmlformats.org/officeDocument/2006/relationships/hyperlink" Target="../examples/chap04/LineUp.java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examples/chap04/Coin.java" TargetMode="External"/><Relationship Id="rId2" Type="http://schemas.openxmlformats.org/officeDocument/2006/relationships/hyperlink" Target="../examples/chap04/CountFlips.jav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Chapter 4:  Writing Classes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600"/>
              <a:t>Presentation slides for</a:t>
            </a:r>
          </a:p>
          <a:p>
            <a:pPr>
              <a:lnSpc>
                <a:spcPct val="90000"/>
              </a:lnSpc>
            </a:pPr>
            <a:endParaRPr lang="en-US" altLang="en-US" sz="800"/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chemeClr val="hlink"/>
                </a:solidFill>
              </a:rPr>
              <a:t>Java Software Solutions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for AP* Computer Science A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2nd Edition</a:t>
            </a:r>
          </a:p>
          <a:p>
            <a:pPr>
              <a:lnSpc>
                <a:spcPct val="90000"/>
              </a:lnSpc>
            </a:pPr>
            <a:endParaRPr lang="en-US" altLang="en-US" sz="10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/>
              <a:t>by John Lewis, William Loftus, and Cara Cocking</a:t>
            </a:r>
          </a:p>
          <a:p>
            <a:pPr>
              <a:lnSpc>
                <a:spcPct val="90000"/>
              </a:lnSpc>
            </a:pPr>
            <a:endParaRPr lang="en-US" altLang="en-US" sz="1400"/>
          </a:p>
          <a:p>
            <a:pPr>
              <a:lnSpc>
                <a:spcPct val="90000"/>
              </a:lnSpc>
            </a:pPr>
            <a:r>
              <a:rPr lang="en-US" altLang="en-US" sz="1600"/>
              <a:t>Java Software Solutions is published by Addison-Wesley</a:t>
            </a:r>
          </a:p>
          <a:p>
            <a:pPr>
              <a:lnSpc>
                <a:spcPct val="90000"/>
              </a:lnSpc>
            </a:pPr>
            <a:endParaRPr lang="en-US" altLang="en-US" sz="1000"/>
          </a:p>
          <a:p>
            <a:pPr>
              <a:lnSpc>
                <a:spcPct val="90000"/>
              </a:lnSpc>
            </a:pPr>
            <a:r>
              <a:rPr lang="en-US" altLang="en-US" sz="1200"/>
              <a:t>Presentation slides are copyright 2006 by John Lewis, William Loftus, and Cara Cocking. All rights reserved.</a:t>
            </a:r>
          </a:p>
          <a:p>
            <a:pPr>
              <a:lnSpc>
                <a:spcPct val="90000"/>
              </a:lnSpc>
            </a:pPr>
            <a:r>
              <a:rPr lang="en-US" altLang="en-US" sz="1200"/>
              <a:t>Instructors using the textbook may use and modify these slides for pedagogical purposes.</a:t>
            </a:r>
          </a:p>
          <a:p>
            <a:pPr>
              <a:lnSpc>
                <a:spcPct val="90000"/>
              </a:lnSpc>
            </a:pPr>
            <a:r>
              <a:rPr lang="en-US" altLang="en-US" sz="1200"/>
              <a:t>*AP is a registered trademark of The College Entrance Examination Board which was not involved in the production of, and does not endorse, this product.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ransition spd="med"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Instance Data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face</a:t>
            </a:r>
            <a:r>
              <a:rPr lang="en-US" altLang="en-US"/>
              <a:t> variable in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Coin</a:t>
            </a:r>
            <a:r>
              <a:rPr lang="en-US" altLang="en-US"/>
              <a:t> class is called </a:t>
            </a:r>
            <a:r>
              <a:rPr lang="en-US" altLang="en-US" i="1"/>
              <a:t>instance data</a:t>
            </a:r>
            <a:r>
              <a:rPr lang="en-US" altLang="en-US"/>
              <a:t> because each instance (object) of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Coin</a:t>
            </a:r>
            <a:r>
              <a:rPr lang="en-US" altLang="en-US"/>
              <a:t> class has its own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A class declares the type of the data, but it does not reserve any memory space for it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Every time 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Coin</a:t>
            </a:r>
            <a:r>
              <a:rPr lang="en-US" altLang="en-US"/>
              <a:t> object is created, a new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face</a:t>
            </a:r>
            <a:r>
              <a:rPr lang="en-US" altLang="en-US"/>
              <a:t> variable is created as well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The objects of a class share the method definitions, but each has its own data space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That's the only way two objects can have different states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Instance Data</a:t>
            </a:r>
          </a:p>
        </p:txBody>
      </p:sp>
      <p:pic>
        <p:nvPicPr>
          <p:cNvPr id="127001" name="Picture 25" descr="pg202tran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3048000"/>
            <a:ext cx="6802438" cy="1403350"/>
          </a:xfrm>
          <a:noFill/>
          <a:ln/>
        </p:spPr>
      </p:pic>
      <p:sp>
        <p:nvSpPr>
          <p:cNvPr id="127003" name="Rectangle 27"/>
          <p:cNvSpPr>
            <a:spLocks noChangeArrowheads="1"/>
          </p:cNvSpPr>
          <p:nvPr/>
        </p:nvSpPr>
        <p:spPr bwMode="auto">
          <a:xfrm>
            <a:off x="381000" y="12954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kumimoji="1" lang="en-US" altLang="en-US" b="1">
                <a:solidFill>
                  <a:schemeClr val="tx2"/>
                </a:solidFill>
                <a:latin typeface="Arial" charset="0"/>
              </a:rPr>
              <a:t>See </a:t>
            </a:r>
            <a:r>
              <a:rPr kumimoji="1" lang="en-US" altLang="en-US" b="1">
                <a:solidFill>
                  <a:schemeClr val="tx2"/>
                </a:solidFill>
                <a:latin typeface="Arial" charset="0"/>
                <a:hlinkClick r:id="rId3" action="ppaction://hlinkfile"/>
              </a:rPr>
              <a:t>FlipRace.java</a:t>
            </a:r>
            <a:r>
              <a:rPr kumimoji="1" lang="en-US" altLang="en-US" b="1">
                <a:solidFill>
                  <a:schemeClr val="tx2"/>
                </a:solidFill>
                <a:latin typeface="Arial" charset="0"/>
              </a:rPr>
              <a:t> (page 203)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B720-8D33-4511-9429-E58D0E7699E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Encapsulation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en-US"/>
              <a:t>We can take one of two views of an object:</a:t>
            </a:r>
          </a:p>
          <a:p>
            <a:pPr lvl="1">
              <a:spcBef>
                <a:spcPct val="75000"/>
              </a:spcBef>
            </a:pPr>
            <a:r>
              <a:rPr lang="en-US" altLang="en-US"/>
              <a:t>internal  -  the variables the object holds and the methods that make the object useful</a:t>
            </a:r>
          </a:p>
          <a:p>
            <a:pPr lvl="1">
              <a:spcBef>
                <a:spcPct val="75000"/>
              </a:spcBef>
            </a:pPr>
            <a:r>
              <a:rPr lang="en-US" altLang="en-US"/>
              <a:t>external  -  the services that an object provides and how the object interacts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From the external view, an object is an </a:t>
            </a:r>
            <a:r>
              <a:rPr lang="en-US" altLang="en-US" i="1"/>
              <a:t>encapsulated</a:t>
            </a:r>
            <a:r>
              <a:rPr lang="en-US" altLang="en-US"/>
              <a:t> entity, providing a set of specific services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These services define the </a:t>
            </a:r>
            <a:r>
              <a:rPr lang="en-US" altLang="en-US" i="1"/>
              <a:t>interface</a:t>
            </a:r>
            <a:r>
              <a:rPr lang="en-US" altLang="en-US"/>
              <a:t> to the object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Recall from Chapter 2 that an object is an </a:t>
            </a:r>
            <a:r>
              <a:rPr lang="en-US" altLang="en-US" i="1"/>
              <a:t>abstraction</a:t>
            </a:r>
            <a:r>
              <a:rPr lang="en-US" altLang="en-US"/>
              <a:t>, hiding details from the rest of the system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09A71-D9FE-4C29-A1F4-0303517343F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6498" name="Rectangle 205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Encapsulation</a:t>
            </a:r>
          </a:p>
        </p:txBody>
      </p:sp>
      <p:sp>
        <p:nvSpPr>
          <p:cNvPr id="106499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en-US"/>
              <a:t>An object should be </a:t>
            </a:r>
            <a:r>
              <a:rPr lang="en-US" altLang="en-US" i="1"/>
              <a:t>self-governing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Any changes to the object's state (its variables) should be made only by that object's methods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We should make it difficult, if not impossible, to access an object’s variables other than via its methods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user, or </a:t>
            </a:r>
            <a:r>
              <a:rPr lang="en-US" altLang="en-US" i="1"/>
              <a:t>client</a:t>
            </a:r>
            <a:r>
              <a:rPr lang="en-US" altLang="en-US"/>
              <a:t>, of an object can request its services, but it should not have to be aware of how those services are accomplished</a:t>
            </a:r>
          </a:p>
        </p:txBody>
      </p:sp>
    </p:spTree>
  </p:cSld>
  <p:clrMapOvr>
    <a:masterClrMapping/>
  </p:clrMapOvr>
  <p:transition spd="med">
    <p:diamond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25DB4-B2D4-4648-97EE-EA7C065ECDE9}" type="slidenum">
              <a:rPr lang="en-US" altLang="en-US"/>
              <a:pPr/>
              <a:t>14</a:t>
            </a:fld>
            <a:endParaRPr lang="en-US" altLang="en-US"/>
          </a:p>
        </p:txBody>
      </p:sp>
      <p:grpSp>
        <p:nvGrpSpPr>
          <p:cNvPr id="107553" name="Group 33"/>
          <p:cNvGrpSpPr>
            <a:grpSpLocks/>
          </p:cNvGrpSpPr>
          <p:nvPr/>
        </p:nvGrpSpPr>
        <p:grpSpPr bwMode="auto">
          <a:xfrm>
            <a:off x="3962400" y="3124200"/>
            <a:ext cx="2895600" cy="2971800"/>
            <a:chOff x="2496" y="1920"/>
            <a:chExt cx="1824" cy="1872"/>
          </a:xfrm>
        </p:grpSpPr>
        <p:sp>
          <p:nvSpPr>
            <p:cNvPr id="107538" name="Rectangle 18"/>
            <p:cNvSpPr>
              <a:spLocks noChangeArrowheads="1"/>
            </p:cNvSpPr>
            <p:nvPr/>
          </p:nvSpPr>
          <p:spPr bwMode="auto">
            <a:xfrm>
              <a:off x="2784" y="1920"/>
              <a:ext cx="1536" cy="18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3" name="Line 23"/>
            <p:cNvSpPr>
              <a:spLocks noChangeShapeType="1"/>
            </p:cNvSpPr>
            <p:nvPr/>
          </p:nvSpPr>
          <p:spPr bwMode="auto">
            <a:xfrm flipH="1">
              <a:off x="2544" y="2256"/>
              <a:ext cx="38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4" name="Oval 24"/>
            <p:cNvSpPr>
              <a:spLocks noChangeArrowheads="1"/>
            </p:cNvSpPr>
            <p:nvPr/>
          </p:nvSpPr>
          <p:spPr bwMode="auto">
            <a:xfrm>
              <a:off x="2496" y="2208"/>
              <a:ext cx="96" cy="96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FFFF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5" name="Line 25"/>
            <p:cNvSpPr>
              <a:spLocks noChangeShapeType="1"/>
            </p:cNvSpPr>
            <p:nvPr/>
          </p:nvSpPr>
          <p:spPr bwMode="auto">
            <a:xfrm flipH="1">
              <a:off x="2544" y="2400"/>
              <a:ext cx="38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7" name="Line 27"/>
            <p:cNvSpPr>
              <a:spLocks noChangeShapeType="1"/>
            </p:cNvSpPr>
            <p:nvPr/>
          </p:nvSpPr>
          <p:spPr bwMode="auto">
            <a:xfrm flipH="1">
              <a:off x="2544" y="2544"/>
              <a:ext cx="38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8" name="Oval 28"/>
            <p:cNvSpPr>
              <a:spLocks noChangeArrowheads="1"/>
            </p:cNvSpPr>
            <p:nvPr/>
          </p:nvSpPr>
          <p:spPr bwMode="auto">
            <a:xfrm>
              <a:off x="2496" y="2496"/>
              <a:ext cx="96" cy="96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FFFF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9" name="Oval 29"/>
            <p:cNvSpPr>
              <a:spLocks noChangeArrowheads="1"/>
            </p:cNvSpPr>
            <p:nvPr/>
          </p:nvSpPr>
          <p:spPr bwMode="auto">
            <a:xfrm>
              <a:off x="2496" y="2352"/>
              <a:ext cx="96" cy="96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FFFF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Encapsulation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600200"/>
          </a:xfrm>
          <a:noFill/>
          <a:ln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en-US"/>
              <a:t>An encapsulated object can be thought of as a </a:t>
            </a:r>
            <a:r>
              <a:rPr lang="en-US" altLang="en-US" i="1"/>
              <a:t>black box</a:t>
            </a:r>
            <a:endParaRPr lang="en-US" altLang="en-US"/>
          </a:p>
          <a:p>
            <a:pPr>
              <a:spcBef>
                <a:spcPct val="75000"/>
              </a:spcBef>
            </a:pPr>
            <a:r>
              <a:rPr lang="en-US" altLang="en-US"/>
              <a:t>Its inner workings are hidden to the client, which invokes only the interface methods</a:t>
            </a:r>
          </a:p>
        </p:txBody>
      </p:sp>
      <p:sp>
        <p:nvSpPr>
          <p:cNvPr id="107550" name="Text Box 30"/>
          <p:cNvSpPr txBox="1">
            <a:spLocks noChangeArrowheads="1"/>
          </p:cNvSpPr>
          <p:nvPr/>
        </p:nvSpPr>
        <p:spPr bwMode="auto">
          <a:xfrm>
            <a:off x="1196975" y="3733800"/>
            <a:ext cx="889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Client</a:t>
            </a:r>
            <a:endParaRPr lang="en-US" alt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7551" name="AutoShape 31"/>
          <p:cNvSpPr>
            <a:spLocks noChangeArrowheads="1"/>
          </p:cNvSpPr>
          <p:nvPr/>
        </p:nvSpPr>
        <p:spPr bwMode="auto">
          <a:xfrm>
            <a:off x="2362200" y="37338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9" name="Rectangle 19"/>
          <p:cNvSpPr>
            <a:spLocks noChangeArrowheads="1"/>
          </p:cNvSpPr>
          <p:nvPr/>
        </p:nvSpPr>
        <p:spPr bwMode="auto">
          <a:xfrm>
            <a:off x="4648200" y="3429000"/>
            <a:ext cx="1981200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 b="1">
                <a:solidFill>
                  <a:schemeClr val="bg2"/>
                </a:solidFill>
              </a:rPr>
              <a:t>Methods</a:t>
            </a:r>
            <a:endParaRPr lang="en-US" altLang="en-US"/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4648200" y="4953000"/>
            <a:ext cx="1981200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 b="1">
                <a:solidFill>
                  <a:schemeClr val="bg2"/>
                </a:solidFill>
              </a:rPr>
              <a:t>Data</a:t>
            </a:r>
            <a:endParaRPr lang="en-US" altLang="en-US"/>
          </a:p>
        </p:txBody>
      </p:sp>
      <p:sp>
        <p:nvSpPr>
          <p:cNvPr id="107552" name="AutoShape 32"/>
          <p:cNvSpPr>
            <a:spLocks noChangeArrowheads="1"/>
          </p:cNvSpPr>
          <p:nvPr/>
        </p:nvSpPr>
        <p:spPr bwMode="auto">
          <a:xfrm>
            <a:off x="5562600" y="4343400"/>
            <a:ext cx="228600" cy="609600"/>
          </a:xfrm>
          <a:prstGeom prst="upDownArrow">
            <a:avLst>
              <a:gd name="adj1" fmla="val 50000"/>
              <a:gd name="adj2" fmla="val 53333"/>
            </a:avLst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50" grpId="0" autoUpdateAnimBg="0"/>
      <p:bldP spid="107551" grpId="0" animBg="1"/>
      <p:bldP spid="107539" grpId="0" animBg="1" autoUpdateAnimBg="0"/>
      <p:bldP spid="107540" grpId="0" animBg="1" autoUpdateAnimBg="0"/>
      <p:bldP spid="1075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BA7BC-86F3-4C54-9E44-1D7282E4FD8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Visibility Modifiers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en-US"/>
              <a:t>In Java, we accomplish encapsulation through the appropriate use of </a:t>
            </a:r>
            <a:r>
              <a:rPr lang="en-US" altLang="en-US" i="1"/>
              <a:t>visibility modifiers</a:t>
            </a:r>
            <a:endParaRPr lang="en-US" altLang="en-US"/>
          </a:p>
          <a:p>
            <a:pPr>
              <a:spcBef>
                <a:spcPct val="75000"/>
              </a:spcBef>
            </a:pPr>
            <a:r>
              <a:rPr lang="en-US" altLang="en-US"/>
              <a:t>A </a:t>
            </a:r>
            <a:r>
              <a:rPr lang="en-US" altLang="en-US" i="1"/>
              <a:t>modifier</a:t>
            </a:r>
            <a:r>
              <a:rPr lang="en-US" altLang="en-US"/>
              <a:t> is a Java reserved word that specifies particular characteristics of a method or data value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We've used the modifier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final</a:t>
            </a:r>
            <a:r>
              <a:rPr lang="en-US" altLang="en-US"/>
              <a:t> to define a constant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We will study two visibility modifiers: 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public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private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000D3-F7F1-4ABC-B328-360BEAECA3F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Visibility Modifiers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en-US"/>
              <a:t>Members of a class that are declared with </a:t>
            </a:r>
            <a:r>
              <a:rPr lang="en-US" altLang="en-US" i="1"/>
              <a:t>public visibility</a:t>
            </a:r>
            <a:r>
              <a:rPr lang="en-US" altLang="en-US"/>
              <a:t> can be accessed from anywhere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Public variables violate encapsulation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Members of a class that are declared with </a:t>
            </a:r>
            <a:r>
              <a:rPr lang="en-US" altLang="en-US" i="1"/>
              <a:t>private visibility</a:t>
            </a:r>
            <a:r>
              <a:rPr lang="en-US" altLang="en-US"/>
              <a:t> can only be accessed from inside the class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Members declared without a visibility modifier have </a:t>
            </a:r>
            <a:r>
              <a:rPr lang="en-US" altLang="en-US" i="1"/>
              <a:t>default visibility</a:t>
            </a:r>
            <a:r>
              <a:rPr lang="en-US" altLang="en-US"/>
              <a:t> and can be accessed by any class in the same package</a:t>
            </a:r>
          </a:p>
        </p:txBody>
      </p:sp>
    </p:spTree>
  </p:cSld>
  <p:clrMapOvr>
    <a:masterClrMapping/>
  </p:clrMapOvr>
  <p:transition spd="med">
    <p:diamond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83799-C89F-4D6B-A5DC-D22F1C60AFA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Visibility Modifiers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en-US"/>
              <a:t>Methods that provide the object's services are usually declared with public visibility so that they can be invoked by clients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Public methods are also called </a:t>
            </a:r>
            <a:r>
              <a:rPr lang="en-US" altLang="en-US" i="1"/>
              <a:t>service methods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A method created simply to assist a service method is called a </a:t>
            </a:r>
            <a:r>
              <a:rPr lang="en-US" altLang="en-US" i="1"/>
              <a:t>support method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Since a support method is not intended to be called by a client, it should not be declared with public visibility</a:t>
            </a:r>
          </a:p>
        </p:txBody>
      </p:sp>
    </p:spTree>
  </p:cSld>
  <p:clrMapOvr>
    <a:masterClrMapping/>
  </p:clrMapOvr>
  <p:transition spd="med">
    <p:diamond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Visibility Modifiers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133600" y="2362200"/>
            <a:ext cx="6019800" cy="2971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3048000" y="1828800"/>
            <a:ext cx="1279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b="1">
                <a:latin typeface="Courier New" pitchFamily="49" charset="0"/>
              </a:rPr>
              <a:t>public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6019800" y="1828800"/>
            <a:ext cx="14620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b="1">
                <a:latin typeface="Courier New" pitchFamily="49" charset="0"/>
              </a:rPr>
              <a:t>private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635000" y="2903538"/>
            <a:ext cx="1312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Variables</a:t>
            </a:r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768350" y="4427538"/>
            <a:ext cx="1228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Methods</a:t>
            </a:r>
          </a:p>
        </p:txBody>
      </p:sp>
      <p:sp>
        <p:nvSpPr>
          <p:cNvPr id="163849" name="Line 9"/>
          <p:cNvSpPr>
            <a:spLocks noChangeShapeType="1"/>
          </p:cNvSpPr>
          <p:nvPr/>
        </p:nvSpPr>
        <p:spPr bwMode="auto">
          <a:xfrm>
            <a:off x="5181600" y="2362200"/>
            <a:ext cx="0" cy="2971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anchorCtr="1">
            <a:spAutoFit/>
          </a:bodyPr>
          <a:lstStyle/>
          <a:p>
            <a:endParaRPr lang="en-US"/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>
            <a:off x="2133600" y="3886200"/>
            <a:ext cx="6019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endParaRPr lang="en-US"/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2133600" y="2362200"/>
            <a:ext cx="3048000" cy="1524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 b="1">
                <a:solidFill>
                  <a:srgbClr val="FF0000"/>
                </a:solidFill>
                <a:latin typeface="Arial" charset="0"/>
              </a:rPr>
              <a:t>Violate</a:t>
            </a:r>
          </a:p>
          <a:p>
            <a:r>
              <a:rPr lang="en-US" altLang="en-US" sz="2000" b="1">
                <a:solidFill>
                  <a:srgbClr val="FF0000"/>
                </a:solidFill>
                <a:latin typeface="Arial" charset="0"/>
              </a:rPr>
              <a:t>encapsulation</a:t>
            </a:r>
          </a:p>
        </p:txBody>
      </p:sp>
      <p:sp>
        <p:nvSpPr>
          <p:cNvPr id="163854" name="Rectangle 14"/>
          <p:cNvSpPr>
            <a:spLocks noChangeArrowheads="1"/>
          </p:cNvSpPr>
          <p:nvPr/>
        </p:nvSpPr>
        <p:spPr bwMode="auto">
          <a:xfrm>
            <a:off x="5181600" y="2362200"/>
            <a:ext cx="2971800" cy="1524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 b="1">
                <a:solidFill>
                  <a:schemeClr val="bg2"/>
                </a:solidFill>
                <a:latin typeface="Arial" charset="0"/>
              </a:rPr>
              <a:t>Enforce</a:t>
            </a:r>
          </a:p>
          <a:p>
            <a:r>
              <a:rPr lang="en-US" altLang="en-US" sz="2000" b="1">
                <a:solidFill>
                  <a:schemeClr val="bg2"/>
                </a:solidFill>
                <a:latin typeface="Arial" charset="0"/>
              </a:rPr>
              <a:t>encapsulation</a:t>
            </a:r>
          </a:p>
        </p:txBody>
      </p:sp>
      <p:sp>
        <p:nvSpPr>
          <p:cNvPr id="163855" name="Rectangle 15"/>
          <p:cNvSpPr>
            <a:spLocks noChangeArrowheads="1"/>
          </p:cNvSpPr>
          <p:nvPr/>
        </p:nvSpPr>
        <p:spPr bwMode="auto">
          <a:xfrm>
            <a:off x="2133600" y="3886200"/>
            <a:ext cx="3048000" cy="1447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 b="1">
                <a:solidFill>
                  <a:schemeClr val="bg2"/>
                </a:solidFill>
                <a:latin typeface="Arial" charset="0"/>
              </a:rPr>
              <a:t>Provide services</a:t>
            </a:r>
          </a:p>
          <a:p>
            <a:r>
              <a:rPr lang="en-US" altLang="en-US" sz="2000" b="1">
                <a:solidFill>
                  <a:schemeClr val="bg2"/>
                </a:solidFill>
                <a:latin typeface="Arial" charset="0"/>
              </a:rPr>
              <a:t>to clients</a:t>
            </a:r>
          </a:p>
        </p:txBody>
      </p:sp>
      <p:sp>
        <p:nvSpPr>
          <p:cNvPr id="163856" name="Rectangle 16"/>
          <p:cNvSpPr>
            <a:spLocks noChangeArrowheads="1"/>
          </p:cNvSpPr>
          <p:nvPr/>
        </p:nvSpPr>
        <p:spPr bwMode="auto">
          <a:xfrm>
            <a:off x="5181600" y="3886200"/>
            <a:ext cx="2971800" cy="1447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 b="1">
                <a:solidFill>
                  <a:schemeClr val="bg2"/>
                </a:solidFill>
                <a:latin typeface="Arial" charset="0"/>
              </a:rPr>
              <a:t>Support other</a:t>
            </a:r>
          </a:p>
          <a:p>
            <a:r>
              <a:rPr lang="en-US" altLang="en-US" sz="2000" b="1">
                <a:solidFill>
                  <a:schemeClr val="bg2"/>
                </a:solidFill>
                <a:latin typeface="Arial" charset="0"/>
              </a:rPr>
              <a:t>methods in the</a:t>
            </a:r>
          </a:p>
          <a:p>
            <a:r>
              <a:rPr lang="en-US" altLang="en-US" sz="2000" b="1">
                <a:solidFill>
                  <a:schemeClr val="bg2"/>
                </a:solidFill>
                <a:latin typeface="Arial" charset="0"/>
              </a:rPr>
              <a:t>class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6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animBg="1"/>
      <p:bldP spid="163845" grpId="0"/>
      <p:bldP spid="163846" grpId="0"/>
      <p:bldP spid="163847" grpId="0"/>
      <p:bldP spid="163848" grpId="0"/>
      <p:bldP spid="163849" grpId="0" animBg="1"/>
      <p:bldP spid="163851" grpId="0" animBg="1"/>
      <p:bldP spid="163852" grpId="1" animBg="1"/>
      <p:bldP spid="163854" grpId="0" animBg="1"/>
      <p:bldP spid="163855" grpId="0" animBg="1"/>
      <p:bldP spid="1638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Driver Programs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A </a:t>
            </a:r>
            <a:r>
              <a:rPr lang="en-US" altLang="en-US" i="1"/>
              <a:t>driver progam </a:t>
            </a:r>
            <a:r>
              <a:rPr lang="en-US" altLang="en-US"/>
              <a:t>drives the use of other, more interesting parts of a program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Driver programs are often used to test other parts of the software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Banking</a:t>
            </a:r>
            <a:r>
              <a:rPr lang="en-US" altLang="en-US"/>
              <a:t> class contains 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main</a:t>
            </a:r>
            <a:r>
              <a:rPr lang="en-US" altLang="en-US"/>
              <a:t> method that drives the use of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Account</a:t>
            </a:r>
            <a:r>
              <a:rPr lang="en-US" altLang="en-US"/>
              <a:t> class, exercising its services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2" action="ppaction://hlinkfile"/>
              </a:rPr>
              <a:t>Banking.java</a:t>
            </a:r>
            <a:r>
              <a:rPr lang="en-US" altLang="en-US"/>
              <a:t> (page 209)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3" action="ppaction://hlinkfile"/>
              </a:rPr>
              <a:t>Account.java</a:t>
            </a:r>
            <a:r>
              <a:rPr lang="en-US" altLang="en-US"/>
              <a:t> (page 211)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EC58B-62AA-465D-8384-6D0DB28F2BD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Writing Classes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We've been using predefined classes. Now we will learn to write our own classes to define objects</a:t>
            </a:r>
          </a:p>
          <a:p>
            <a:pPr lvl="3"/>
            <a:endParaRPr lang="en-US" altLang="en-US"/>
          </a:p>
          <a:p>
            <a:r>
              <a:rPr lang="en-US" altLang="en-US"/>
              <a:t>Chapter 4 focuses on:</a:t>
            </a:r>
          </a:p>
          <a:p>
            <a:pPr lvl="1"/>
            <a:r>
              <a:rPr lang="en-US" altLang="en-US"/>
              <a:t>class definitions</a:t>
            </a:r>
          </a:p>
          <a:p>
            <a:pPr lvl="1"/>
            <a:r>
              <a:rPr lang="en-US" altLang="en-US"/>
              <a:t>encapsulation and Java modifiers</a:t>
            </a:r>
          </a:p>
          <a:p>
            <a:pPr lvl="1"/>
            <a:r>
              <a:rPr lang="en-US" altLang="en-US"/>
              <a:t>method declaration, invocation, and parameter passing</a:t>
            </a:r>
          </a:p>
          <a:p>
            <a:pPr lvl="1"/>
            <a:r>
              <a:rPr lang="en-US" altLang="en-US"/>
              <a:t>method overloading</a:t>
            </a:r>
          </a:p>
          <a:p>
            <a:pPr lvl="1"/>
            <a:r>
              <a:rPr lang="en-US" altLang="en-US"/>
              <a:t>method decomposition</a:t>
            </a:r>
          </a:p>
          <a:p>
            <a:pPr lvl="1"/>
            <a:r>
              <a:rPr lang="en-US" altLang="en-US"/>
              <a:t>graphics-based objects</a:t>
            </a:r>
          </a:p>
        </p:txBody>
      </p:sp>
    </p:spTree>
  </p:cSld>
  <p:clrMapOvr>
    <a:masterClrMapping/>
  </p:clrMapOvr>
  <p:transition spd="med">
    <p:diamond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Method Declarations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A </a:t>
            </a:r>
            <a:r>
              <a:rPr lang="en-US" altLang="en-US" i="1"/>
              <a:t>method declaration</a:t>
            </a:r>
            <a:r>
              <a:rPr lang="en-US" altLang="en-US"/>
              <a:t> specifies the code that will be executed when the method is invoked (or called)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When a method is invoked, the flow of control jumps to the method and executes its code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When complete, the flow returns to the place where the method was called and continues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invocation may or may not return a value, depending on how the method is defined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1600200" y="2362200"/>
            <a:ext cx="6019800" cy="3581400"/>
            <a:chOff x="960" y="1296"/>
            <a:chExt cx="3792" cy="2256"/>
          </a:xfrm>
        </p:grpSpPr>
        <p:sp>
          <p:nvSpPr>
            <p:cNvPr id="131075" name="AutoShape 3"/>
            <p:cNvSpPr>
              <a:spLocks noChangeArrowheads="1"/>
            </p:cNvSpPr>
            <p:nvPr/>
          </p:nvSpPr>
          <p:spPr bwMode="auto">
            <a:xfrm>
              <a:off x="960" y="1296"/>
              <a:ext cx="3792" cy="2256"/>
            </a:xfrm>
            <a:prstGeom prst="flowChartAlternateProcess">
              <a:avLst/>
            </a:prstGeom>
            <a:solidFill>
              <a:srgbClr val="CCFFFF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1076" name="Rectangle 4"/>
            <p:cNvSpPr>
              <a:spLocks noChangeArrowheads="1"/>
            </p:cNvSpPr>
            <p:nvPr/>
          </p:nvSpPr>
          <p:spPr bwMode="auto">
            <a:xfrm>
              <a:off x="1440" y="1776"/>
              <a:ext cx="1008" cy="14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1077" name="Rectangle 5"/>
            <p:cNvSpPr>
              <a:spLocks noChangeArrowheads="1"/>
            </p:cNvSpPr>
            <p:nvPr/>
          </p:nvSpPr>
          <p:spPr bwMode="auto">
            <a:xfrm>
              <a:off x="3168" y="1776"/>
              <a:ext cx="1008" cy="115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1078" name="Text Box 6"/>
            <p:cNvSpPr txBox="1">
              <a:spLocks noChangeArrowheads="1"/>
            </p:cNvSpPr>
            <p:nvPr/>
          </p:nvSpPr>
          <p:spPr bwMode="auto">
            <a:xfrm>
              <a:off x="1462" y="2304"/>
              <a:ext cx="963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600" b="1">
                  <a:solidFill>
                    <a:schemeClr val="bg2"/>
                  </a:solidFill>
                  <a:latin typeface="Courier New" pitchFamily="49" charset="0"/>
                </a:rPr>
                <a:t>myMethod();</a:t>
              </a:r>
            </a:p>
          </p:txBody>
        </p:sp>
        <p:sp>
          <p:nvSpPr>
            <p:cNvPr id="131079" name="Text Box 7"/>
            <p:cNvSpPr txBox="1">
              <a:spLocks noChangeArrowheads="1"/>
            </p:cNvSpPr>
            <p:nvPr/>
          </p:nvSpPr>
          <p:spPr bwMode="auto">
            <a:xfrm>
              <a:off x="3300" y="1536"/>
              <a:ext cx="73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600" b="1">
                  <a:solidFill>
                    <a:schemeClr val="bg2"/>
                  </a:solidFill>
                  <a:latin typeface="Courier New" pitchFamily="49" charset="0"/>
                </a:rPr>
                <a:t>myMethod</a:t>
              </a:r>
            </a:p>
          </p:txBody>
        </p:sp>
        <p:sp>
          <p:nvSpPr>
            <p:cNvPr id="131080" name="Text Box 8"/>
            <p:cNvSpPr txBox="1">
              <a:spLocks noChangeArrowheads="1"/>
            </p:cNvSpPr>
            <p:nvPr/>
          </p:nvSpPr>
          <p:spPr bwMode="auto">
            <a:xfrm>
              <a:off x="1623" y="1536"/>
              <a:ext cx="65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600" b="1">
                  <a:solidFill>
                    <a:schemeClr val="bg2"/>
                  </a:solidFill>
                  <a:latin typeface="Courier New" pitchFamily="49" charset="0"/>
                </a:rPr>
                <a:t>compute</a:t>
              </a:r>
            </a:p>
          </p:txBody>
        </p:sp>
        <p:sp>
          <p:nvSpPr>
            <p:cNvPr id="131081" name="Text Box 9"/>
            <p:cNvSpPr txBox="1">
              <a:spLocks noChangeArrowheads="1"/>
            </p:cNvSpPr>
            <p:nvPr/>
          </p:nvSpPr>
          <p:spPr bwMode="auto">
            <a:xfrm>
              <a:off x="3602" y="1776"/>
              <a:ext cx="156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000"/>
                <a:t>  </a:t>
              </a:r>
            </a:p>
          </p:txBody>
        </p:sp>
        <p:sp>
          <p:nvSpPr>
            <p:cNvPr id="131082" name="Text Box 10"/>
            <p:cNvSpPr txBox="1">
              <a:spLocks noChangeArrowheads="1"/>
            </p:cNvSpPr>
            <p:nvPr/>
          </p:nvSpPr>
          <p:spPr bwMode="auto">
            <a:xfrm>
              <a:off x="3552" y="2784"/>
              <a:ext cx="256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000"/>
                <a:t>       </a:t>
              </a:r>
            </a:p>
          </p:txBody>
        </p:sp>
        <p:sp>
          <p:nvSpPr>
            <p:cNvPr id="131083" name="Text Box 11"/>
            <p:cNvSpPr txBox="1">
              <a:spLocks noChangeArrowheads="1"/>
            </p:cNvSpPr>
            <p:nvPr/>
          </p:nvSpPr>
          <p:spPr bwMode="auto">
            <a:xfrm>
              <a:off x="1866" y="2496"/>
              <a:ext cx="156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000"/>
                <a:t>  </a:t>
              </a:r>
            </a:p>
          </p:txBody>
        </p:sp>
      </p:grpSp>
      <p:sp>
        <p:nvSpPr>
          <p:cNvPr id="13108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Method Control Flow</a:t>
            </a:r>
          </a:p>
        </p:txBody>
      </p:sp>
      <p:sp>
        <p:nvSpPr>
          <p:cNvPr id="13108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790575"/>
          </a:xfrm>
        </p:spPr>
        <p:txBody>
          <a:bodyPr/>
          <a:lstStyle/>
          <a:p>
            <a:r>
              <a:rPr lang="en-US" altLang="en-US"/>
              <a:t>The called method can be within the same class, in which case only the method name is needed</a:t>
            </a:r>
          </a:p>
        </p:txBody>
      </p:sp>
      <p:cxnSp>
        <p:nvCxnSpPr>
          <p:cNvPr id="131086" name="AutoShape 14"/>
          <p:cNvCxnSpPr>
            <a:cxnSpLocks noChangeShapeType="1"/>
            <a:stCxn id="131076" idx="0"/>
            <a:endCxn id="131078" idx="0"/>
          </p:cNvCxnSpPr>
          <p:nvPr/>
        </p:nvCxnSpPr>
        <p:spPr bwMode="auto">
          <a:xfrm>
            <a:off x="3162300" y="3124200"/>
            <a:ext cx="0" cy="8382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131087" name="AutoShape 15"/>
          <p:cNvCxnSpPr>
            <a:cxnSpLocks noChangeShapeType="1"/>
            <a:endCxn id="131076" idx="2"/>
          </p:cNvCxnSpPr>
          <p:nvPr/>
        </p:nvCxnSpPr>
        <p:spPr bwMode="auto">
          <a:xfrm>
            <a:off x="3162300" y="4587875"/>
            <a:ext cx="0" cy="8985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131088" name="AutoShape 16"/>
          <p:cNvCxnSpPr>
            <a:cxnSpLocks noChangeShapeType="1"/>
            <a:stCxn id="131078" idx="3"/>
            <a:endCxn id="131081" idx="1"/>
          </p:cNvCxnSpPr>
          <p:nvPr/>
        </p:nvCxnSpPr>
        <p:spPr bwMode="auto">
          <a:xfrm flipV="1">
            <a:off x="3925888" y="3246438"/>
            <a:ext cx="1868487" cy="884237"/>
          </a:xfrm>
          <a:prstGeom prst="bentConnector3">
            <a:avLst>
              <a:gd name="adj1" fmla="val 36106"/>
            </a:avLst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triangle" w="lg" len="med"/>
          </a:ln>
          <a:effectLst/>
        </p:spPr>
      </p:cxnSp>
      <p:cxnSp>
        <p:nvCxnSpPr>
          <p:cNvPr id="131089" name="AutoShape 17"/>
          <p:cNvCxnSpPr>
            <a:cxnSpLocks noChangeShapeType="1"/>
            <a:stCxn id="131081" idx="2"/>
            <a:endCxn id="131082" idx="0"/>
          </p:cNvCxnSpPr>
          <p:nvPr/>
        </p:nvCxnSpPr>
        <p:spPr bwMode="auto">
          <a:xfrm>
            <a:off x="5918200" y="3368675"/>
            <a:ext cx="0" cy="13557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131090" name="AutoShape 18"/>
          <p:cNvCxnSpPr>
            <a:cxnSpLocks noChangeShapeType="1"/>
            <a:stCxn id="131082" idx="1"/>
          </p:cNvCxnSpPr>
          <p:nvPr/>
        </p:nvCxnSpPr>
        <p:spPr bwMode="auto">
          <a:xfrm rot="10800000">
            <a:off x="3302000" y="4465638"/>
            <a:ext cx="2413000" cy="381000"/>
          </a:xfrm>
          <a:prstGeom prst="bentConnector3">
            <a:avLst>
              <a:gd name="adj1" fmla="val 46509"/>
            </a:avLst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triangle" w="lg" len="med"/>
          </a:ln>
          <a:effectLst/>
        </p:spPr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3657600" y="2209800"/>
            <a:ext cx="4572000" cy="3352800"/>
            <a:chOff x="2304" y="1392"/>
            <a:chExt cx="2880" cy="2112"/>
          </a:xfrm>
        </p:grpSpPr>
        <p:grpSp>
          <p:nvGrpSpPr>
            <p:cNvPr id="132099" name="Group 3"/>
            <p:cNvGrpSpPr>
              <a:grpSpLocks/>
            </p:cNvGrpSpPr>
            <p:nvPr/>
          </p:nvGrpSpPr>
          <p:grpSpPr bwMode="auto">
            <a:xfrm>
              <a:off x="2304" y="1392"/>
              <a:ext cx="2880" cy="2112"/>
              <a:chOff x="2304" y="1392"/>
              <a:chExt cx="2880" cy="2112"/>
            </a:xfrm>
          </p:grpSpPr>
          <p:sp>
            <p:nvSpPr>
              <p:cNvPr id="132100" name="AutoShape 4"/>
              <p:cNvSpPr>
                <a:spLocks noChangeArrowheads="1"/>
              </p:cNvSpPr>
              <p:nvPr/>
            </p:nvSpPr>
            <p:spPr bwMode="auto">
              <a:xfrm>
                <a:off x="2304" y="1392"/>
                <a:ext cx="2880" cy="2112"/>
              </a:xfrm>
              <a:prstGeom prst="flowChartAlternateProcess">
                <a:avLst/>
              </a:prstGeom>
              <a:solidFill>
                <a:srgbClr val="CCFFFF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2101" name="Text Box 5"/>
              <p:cNvSpPr txBox="1">
                <a:spLocks noChangeArrowheads="1"/>
              </p:cNvSpPr>
              <p:nvPr/>
            </p:nvSpPr>
            <p:spPr bwMode="auto">
              <a:xfrm>
                <a:off x="2891" y="1632"/>
                <a:ext cx="42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600" b="1">
                    <a:solidFill>
                      <a:schemeClr val="bg2"/>
                    </a:solidFill>
                    <a:latin typeface="Courier New" pitchFamily="49" charset="0"/>
                  </a:rPr>
                  <a:t>doIt</a:t>
                </a:r>
              </a:p>
            </p:txBody>
          </p:sp>
          <p:sp>
            <p:nvSpPr>
              <p:cNvPr id="132102" name="Rectangle 6"/>
              <p:cNvSpPr>
                <a:spLocks noChangeArrowheads="1"/>
              </p:cNvSpPr>
              <p:nvPr/>
            </p:nvSpPr>
            <p:spPr bwMode="auto">
              <a:xfrm>
                <a:off x="2592" y="1872"/>
                <a:ext cx="1008" cy="134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2103" name="Rectangle 7"/>
              <p:cNvSpPr>
                <a:spLocks noChangeArrowheads="1"/>
              </p:cNvSpPr>
              <p:nvPr/>
            </p:nvSpPr>
            <p:spPr bwMode="auto">
              <a:xfrm>
                <a:off x="3936" y="1872"/>
                <a:ext cx="1008" cy="100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32104" name="Text Box 8"/>
              <p:cNvSpPr txBox="1">
                <a:spLocks noChangeArrowheads="1"/>
              </p:cNvSpPr>
              <p:nvPr/>
            </p:nvSpPr>
            <p:spPr bwMode="auto">
              <a:xfrm>
                <a:off x="3018" y="1872"/>
                <a:ext cx="156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000"/>
                  <a:t>  </a:t>
                </a:r>
              </a:p>
            </p:txBody>
          </p:sp>
          <p:sp>
            <p:nvSpPr>
              <p:cNvPr id="132105" name="Text Box 9"/>
              <p:cNvSpPr txBox="1">
                <a:spLocks noChangeArrowheads="1"/>
              </p:cNvSpPr>
              <p:nvPr/>
            </p:nvSpPr>
            <p:spPr bwMode="auto">
              <a:xfrm>
                <a:off x="3028" y="3072"/>
                <a:ext cx="136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000"/>
                  <a:t> </a:t>
                </a:r>
              </a:p>
            </p:txBody>
          </p:sp>
          <p:sp>
            <p:nvSpPr>
              <p:cNvPr id="132106" name="Text Box 10"/>
              <p:cNvSpPr txBox="1">
                <a:spLocks noChangeArrowheads="1"/>
              </p:cNvSpPr>
              <p:nvPr/>
            </p:nvSpPr>
            <p:spPr bwMode="auto">
              <a:xfrm>
                <a:off x="4149" y="1632"/>
                <a:ext cx="57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600" b="1">
                    <a:solidFill>
                      <a:schemeClr val="bg2"/>
                    </a:solidFill>
                    <a:latin typeface="Courier New" pitchFamily="49" charset="0"/>
                  </a:rPr>
                  <a:t>helpMe</a:t>
                </a:r>
              </a:p>
            </p:txBody>
          </p:sp>
          <p:sp>
            <p:nvSpPr>
              <p:cNvPr id="132107" name="Text Box 11"/>
              <p:cNvSpPr txBox="1">
                <a:spLocks noChangeArrowheads="1"/>
              </p:cNvSpPr>
              <p:nvPr/>
            </p:nvSpPr>
            <p:spPr bwMode="auto">
              <a:xfrm>
                <a:off x="2691" y="2352"/>
                <a:ext cx="80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600" b="1">
                    <a:solidFill>
                      <a:schemeClr val="bg2"/>
                    </a:solidFill>
                    <a:latin typeface="Courier New" pitchFamily="49" charset="0"/>
                  </a:rPr>
                  <a:t>helpMe();</a:t>
                </a:r>
              </a:p>
            </p:txBody>
          </p:sp>
          <p:sp>
            <p:nvSpPr>
              <p:cNvPr id="132108" name="Text Box 12"/>
              <p:cNvSpPr txBox="1">
                <a:spLocks noChangeArrowheads="1"/>
              </p:cNvSpPr>
              <p:nvPr/>
            </p:nvSpPr>
            <p:spPr bwMode="auto">
              <a:xfrm>
                <a:off x="4372" y="2736"/>
                <a:ext cx="136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000"/>
                  <a:t> </a:t>
                </a:r>
              </a:p>
            </p:txBody>
          </p:sp>
          <p:sp>
            <p:nvSpPr>
              <p:cNvPr id="132109" name="Text Box 13"/>
              <p:cNvSpPr txBox="1">
                <a:spLocks noChangeArrowheads="1"/>
              </p:cNvSpPr>
              <p:nvPr/>
            </p:nvSpPr>
            <p:spPr bwMode="auto">
              <a:xfrm>
                <a:off x="4362" y="1872"/>
                <a:ext cx="156" cy="15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1000"/>
                  <a:t>  </a:t>
                </a:r>
              </a:p>
            </p:txBody>
          </p:sp>
        </p:grpSp>
        <p:sp>
          <p:nvSpPr>
            <p:cNvPr id="132110" name="Text Box 14"/>
            <p:cNvSpPr txBox="1">
              <a:spLocks noChangeArrowheads="1"/>
            </p:cNvSpPr>
            <p:nvPr/>
          </p:nvSpPr>
          <p:spPr bwMode="auto">
            <a:xfrm>
              <a:off x="3028" y="2544"/>
              <a:ext cx="136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000"/>
                <a:t> </a:t>
              </a:r>
            </a:p>
          </p:txBody>
        </p:sp>
      </p:grpSp>
      <p:grpSp>
        <p:nvGrpSpPr>
          <p:cNvPr id="132111" name="Group 15"/>
          <p:cNvGrpSpPr>
            <a:grpSpLocks/>
          </p:cNvGrpSpPr>
          <p:nvPr/>
        </p:nvGrpSpPr>
        <p:grpSpPr bwMode="auto">
          <a:xfrm>
            <a:off x="990600" y="2209800"/>
            <a:ext cx="2362200" cy="3657600"/>
            <a:chOff x="816" y="1296"/>
            <a:chExt cx="1488" cy="2304"/>
          </a:xfrm>
        </p:grpSpPr>
        <p:sp>
          <p:nvSpPr>
            <p:cNvPr id="132112" name="AutoShape 16"/>
            <p:cNvSpPr>
              <a:spLocks noChangeArrowheads="1"/>
            </p:cNvSpPr>
            <p:nvPr/>
          </p:nvSpPr>
          <p:spPr bwMode="auto">
            <a:xfrm>
              <a:off x="816" y="1296"/>
              <a:ext cx="1488" cy="2304"/>
            </a:xfrm>
            <a:prstGeom prst="flowChartAlternateProcess">
              <a:avLst/>
            </a:prstGeom>
            <a:solidFill>
              <a:srgbClr val="CCFFFF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2113" name="Rectangle 17"/>
            <p:cNvSpPr>
              <a:spLocks noChangeArrowheads="1"/>
            </p:cNvSpPr>
            <p:nvPr/>
          </p:nvSpPr>
          <p:spPr bwMode="auto">
            <a:xfrm>
              <a:off x="1059" y="1776"/>
              <a:ext cx="1008" cy="14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2114" name="Text Box 18"/>
            <p:cNvSpPr txBox="1">
              <a:spLocks noChangeArrowheads="1"/>
            </p:cNvSpPr>
            <p:nvPr/>
          </p:nvSpPr>
          <p:spPr bwMode="auto">
            <a:xfrm>
              <a:off x="1082" y="2304"/>
              <a:ext cx="963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600" b="1">
                  <a:solidFill>
                    <a:schemeClr val="bg2"/>
                  </a:solidFill>
                  <a:latin typeface="Courier New" pitchFamily="49" charset="0"/>
                </a:rPr>
                <a:t>obj.doIt();</a:t>
              </a:r>
            </a:p>
          </p:txBody>
        </p:sp>
        <p:sp>
          <p:nvSpPr>
            <p:cNvPr id="132115" name="Text Box 19"/>
            <p:cNvSpPr txBox="1">
              <a:spLocks noChangeArrowheads="1"/>
            </p:cNvSpPr>
            <p:nvPr/>
          </p:nvSpPr>
          <p:spPr bwMode="auto">
            <a:xfrm>
              <a:off x="1392" y="1536"/>
              <a:ext cx="4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600" b="1">
                  <a:solidFill>
                    <a:schemeClr val="bg2"/>
                  </a:solidFill>
                  <a:latin typeface="Courier New" pitchFamily="49" charset="0"/>
                </a:rPr>
                <a:t>main</a:t>
              </a:r>
            </a:p>
          </p:txBody>
        </p:sp>
        <p:sp>
          <p:nvSpPr>
            <p:cNvPr id="132116" name="Text Box 20"/>
            <p:cNvSpPr txBox="1">
              <a:spLocks noChangeArrowheads="1"/>
            </p:cNvSpPr>
            <p:nvPr/>
          </p:nvSpPr>
          <p:spPr bwMode="auto">
            <a:xfrm>
              <a:off x="1495" y="2496"/>
              <a:ext cx="136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000"/>
                <a:t> </a:t>
              </a:r>
            </a:p>
          </p:txBody>
        </p:sp>
      </p:grpSp>
      <p:sp>
        <p:nvSpPr>
          <p:cNvPr id="13211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Method Control Flow</a:t>
            </a:r>
          </a:p>
        </p:txBody>
      </p:sp>
      <p:sp>
        <p:nvSpPr>
          <p:cNvPr id="13211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790575"/>
          </a:xfrm>
        </p:spPr>
        <p:txBody>
          <a:bodyPr/>
          <a:lstStyle/>
          <a:p>
            <a:r>
              <a:rPr lang="en-US" altLang="en-US"/>
              <a:t>The called method can be part of another class or object</a:t>
            </a:r>
          </a:p>
        </p:txBody>
      </p:sp>
      <p:cxnSp>
        <p:nvCxnSpPr>
          <p:cNvPr id="132119" name="AutoShape 23"/>
          <p:cNvCxnSpPr>
            <a:cxnSpLocks noChangeShapeType="1"/>
            <a:stCxn id="132113" idx="0"/>
            <a:endCxn id="132114" idx="0"/>
          </p:cNvCxnSpPr>
          <p:nvPr/>
        </p:nvCxnSpPr>
        <p:spPr bwMode="auto">
          <a:xfrm>
            <a:off x="2176463" y="2971800"/>
            <a:ext cx="1587" cy="8382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132120" name="AutoShape 24"/>
          <p:cNvCxnSpPr>
            <a:cxnSpLocks noChangeShapeType="1"/>
            <a:stCxn id="132116" idx="2"/>
            <a:endCxn id="132113" idx="2"/>
          </p:cNvCxnSpPr>
          <p:nvPr/>
        </p:nvCxnSpPr>
        <p:spPr bwMode="auto">
          <a:xfrm>
            <a:off x="2176463" y="4359275"/>
            <a:ext cx="0" cy="9747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132121" name="AutoShape 25"/>
          <p:cNvCxnSpPr>
            <a:cxnSpLocks noChangeShapeType="1"/>
            <a:stCxn id="132105" idx="1"/>
            <a:endCxn id="132116" idx="3"/>
          </p:cNvCxnSpPr>
          <p:nvPr/>
        </p:nvCxnSpPr>
        <p:spPr bwMode="auto">
          <a:xfrm rot="10800000">
            <a:off x="2284413" y="4237038"/>
            <a:ext cx="2522537" cy="762000"/>
          </a:xfrm>
          <a:prstGeom prst="bentConnector3">
            <a:avLst>
              <a:gd name="adj1" fmla="val 49968"/>
            </a:avLst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triangle" w="lg" len="med"/>
          </a:ln>
          <a:effectLst/>
        </p:spPr>
      </p:cxnSp>
      <p:cxnSp>
        <p:nvCxnSpPr>
          <p:cNvPr id="132122" name="AutoShape 26"/>
          <p:cNvCxnSpPr>
            <a:cxnSpLocks noChangeShapeType="1"/>
            <a:stCxn id="132109" idx="2"/>
            <a:endCxn id="132108" idx="0"/>
          </p:cNvCxnSpPr>
          <p:nvPr/>
        </p:nvCxnSpPr>
        <p:spPr bwMode="auto">
          <a:xfrm>
            <a:off x="7048500" y="3216275"/>
            <a:ext cx="0" cy="11271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132123" name="AutoShape 27"/>
          <p:cNvCxnSpPr>
            <a:cxnSpLocks noChangeShapeType="1"/>
            <a:stCxn id="132104" idx="2"/>
            <a:endCxn id="132107" idx="0"/>
          </p:cNvCxnSpPr>
          <p:nvPr/>
        </p:nvCxnSpPr>
        <p:spPr bwMode="auto">
          <a:xfrm>
            <a:off x="4914900" y="3216275"/>
            <a:ext cx="0" cy="5175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132124" name="AutoShape 28"/>
          <p:cNvCxnSpPr>
            <a:cxnSpLocks noChangeShapeType="1"/>
            <a:stCxn id="132110" idx="2"/>
            <a:endCxn id="132105" idx="0"/>
          </p:cNvCxnSpPr>
          <p:nvPr/>
        </p:nvCxnSpPr>
        <p:spPr bwMode="auto">
          <a:xfrm>
            <a:off x="4914900" y="4283075"/>
            <a:ext cx="0" cy="5937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132125" name="AutoShape 29"/>
          <p:cNvCxnSpPr>
            <a:cxnSpLocks noChangeShapeType="1"/>
            <a:stCxn id="132107" idx="3"/>
            <a:endCxn id="132109" idx="1"/>
          </p:cNvCxnSpPr>
          <p:nvPr/>
        </p:nvCxnSpPr>
        <p:spPr bwMode="auto">
          <a:xfrm flipV="1">
            <a:off x="5556250" y="3094038"/>
            <a:ext cx="1368425" cy="808037"/>
          </a:xfrm>
          <a:prstGeom prst="bentConnector3">
            <a:avLst>
              <a:gd name="adj1" fmla="val 29926"/>
            </a:avLst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triangle" w="lg" len="med"/>
          </a:ln>
          <a:effectLst/>
        </p:spPr>
      </p:cxnSp>
      <p:cxnSp>
        <p:nvCxnSpPr>
          <p:cNvPr id="132126" name="AutoShape 30"/>
          <p:cNvCxnSpPr>
            <a:cxnSpLocks noChangeShapeType="1"/>
            <a:stCxn id="132104" idx="1"/>
            <a:endCxn id="132114" idx="3"/>
          </p:cNvCxnSpPr>
          <p:nvPr/>
        </p:nvCxnSpPr>
        <p:spPr bwMode="auto">
          <a:xfrm rot="10800000" flipV="1">
            <a:off x="2941638" y="3094038"/>
            <a:ext cx="1849437" cy="884237"/>
          </a:xfrm>
          <a:prstGeom prst="bentConnector3">
            <a:avLst>
              <a:gd name="adj1" fmla="val 68324"/>
            </a:avLst>
          </a:prstGeom>
          <a:noFill/>
          <a:ln w="31750">
            <a:solidFill>
              <a:srgbClr val="FF0000"/>
            </a:solidFill>
            <a:miter lim="800000"/>
            <a:headEnd type="triangle" w="lg" len="med"/>
            <a:tailEnd type="none" w="sm" len="sm"/>
          </a:ln>
          <a:effectLst/>
        </p:spPr>
      </p:cxnSp>
      <p:cxnSp>
        <p:nvCxnSpPr>
          <p:cNvPr id="132127" name="AutoShape 31"/>
          <p:cNvCxnSpPr>
            <a:cxnSpLocks noChangeShapeType="1"/>
          </p:cNvCxnSpPr>
          <p:nvPr/>
        </p:nvCxnSpPr>
        <p:spPr bwMode="auto">
          <a:xfrm rot="10800000">
            <a:off x="5029200" y="4191000"/>
            <a:ext cx="1917700" cy="304800"/>
          </a:xfrm>
          <a:prstGeom prst="bentConnector3">
            <a:avLst>
              <a:gd name="adj1" fmla="val 50000"/>
            </a:avLst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triangle" w="lg" len="med"/>
          </a:ln>
          <a:effectLst/>
        </p:spPr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3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3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Method Header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638175"/>
          </a:xfrm>
        </p:spPr>
        <p:txBody>
          <a:bodyPr/>
          <a:lstStyle/>
          <a:p>
            <a:r>
              <a:rPr lang="en-US" altLang="en-US"/>
              <a:t>A method declaration begins with a </a:t>
            </a:r>
            <a:r>
              <a:rPr lang="en-US" altLang="en-US" i="1"/>
              <a:t>method header</a:t>
            </a:r>
            <a:endParaRPr lang="en-US" alt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104900" y="2286000"/>
            <a:ext cx="7194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char calc (int num1, int num2, String message)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684338" y="3217863"/>
            <a:ext cx="11636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method</a:t>
            </a:r>
          </a:p>
          <a:p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name</a:t>
            </a:r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 flipV="1">
            <a:off x="2247900" y="2743200"/>
            <a:ext cx="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1008063" y="4208463"/>
            <a:ext cx="9969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return</a:t>
            </a:r>
          </a:p>
          <a:p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type</a:t>
            </a:r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 flipV="1">
            <a:off x="1485900" y="2743200"/>
            <a:ext cx="0" cy="1447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AutoShape 9"/>
          <p:cNvSpPr>
            <a:spLocks/>
          </p:cNvSpPr>
          <p:nvPr/>
        </p:nvSpPr>
        <p:spPr bwMode="auto">
          <a:xfrm rot="-5400000">
            <a:off x="5321300" y="533400"/>
            <a:ext cx="304800" cy="5029200"/>
          </a:xfrm>
          <a:prstGeom prst="leftBrace">
            <a:avLst>
              <a:gd name="adj1" fmla="val 137500"/>
              <a:gd name="adj2" fmla="val 50477"/>
            </a:avLst>
          </a:prstGeom>
          <a:noFill/>
          <a:ln w="3175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3886200" y="3352800"/>
            <a:ext cx="3200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parameter list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3200400" y="4132263"/>
            <a:ext cx="5302250" cy="1465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The parameter list specifies the type</a:t>
            </a:r>
          </a:p>
          <a:p>
            <a:pPr algn="l"/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and name of each parameter</a:t>
            </a:r>
          </a:p>
          <a:p>
            <a:pPr algn="l"/>
            <a:endParaRPr lang="en-US" altLang="en-US" sz="1800" b="1">
              <a:solidFill>
                <a:schemeClr val="hlink"/>
              </a:solidFill>
              <a:latin typeface="Verdana" pitchFamily="34" charset="0"/>
            </a:endParaRPr>
          </a:p>
          <a:p>
            <a:pPr algn="l"/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The name of a parameter in the method</a:t>
            </a:r>
          </a:p>
          <a:p>
            <a:pPr algn="l"/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declaration is called a </a:t>
            </a:r>
            <a:r>
              <a:rPr lang="en-US" altLang="en-US" sz="1800" b="1" i="1">
                <a:solidFill>
                  <a:schemeClr val="hlink"/>
                </a:solidFill>
                <a:latin typeface="Verdana" pitchFamily="34" charset="0"/>
              </a:rPr>
              <a:t>formal argument</a:t>
            </a:r>
            <a:endParaRPr lang="en-US" altLang="en-US" sz="1800" b="1">
              <a:solidFill>
                <a:schemeClr val="hlink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build="p" autoUpdateAnimBg="0" advAuto="0"/>
      <p:bldP spid="90115" grpId="0" build="p" bldLvl="4" autoUpdateAnimBg="0"/>
      <p:bldP spid="90116" grpId="0" autoUpdateAnimBg="0"/>
      <p:bldP spid="90117" grpId="0" autoUpdateAnimBg="0"/>
      <p:bldP spid="90118" grpId="0" animBg="1"/>
      <p:bldP spid="90119" grpId="0" autoUpdateAnimBg="0"/>
      <p:bldP spid="90120" grpId="0" animBg="1"/>
      <p:bldP spid="90121" grpId="0" animBg="1"/>
      <p:bldP spid="90122" grpId="0" autoUpdateAnimBg="0"/>
      <p:bldP spid="9012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Method Body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638175"/>
          </a:xfrm>
        </p:spPr>
        <p:txBody>
          <a:bodyPr/>
          <a:lstStyle/>
          <a:p>
            <a:r>
              <a:rPr lang="en-US" altLang="en-US"/>
              <a:t>The method header is followed by the </a:t>
            </a:r>
            <a:r>
              <a:rPr lang="en-US" altLang="en-US" i="1"/>
              <a:t>method body</a:t>
            </a:r>
            <a:endParaRPr lang="en-US" altLang="en-US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120775" y="2111375"/>
            <a:ext cx="7194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char calc (int num1, int num2, String message)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143000" y="2514600"/>
            <a:ext cx="5975350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2000" b="1">
                <a:latin typeface="Courier New" pitchFamily="49" charset="0"/>
              </a:rPr>
              <a:t>   int sum = num1 + num2;</a:t>
            </a:r>
          </a:p>
          <a:p>
            <a:pPr algn="l"/>
            <a:r>
              <a:rPr lang="en-US" altLang="en-US" sz="2000" b="1">
                <a:latin typeface="Courier New" pitchFamily="49" charset="0"/>
              </a:rPr>
              <a:t>   char result = message.charAt (sum);</a:t>
            </a:r>
          </a:p>
          <a:p>
            <a:pPr algn="l"/>
            <a:endParaRPr lang="en-US" altLang="en-US" sz="2000" b="1">
              <a:latin typeface="Courier New" pitchFamily="49" charset="0"/>
            </a:endParaRPr>
          </a:p>
          <a:p>
            <a:pPr algn="l"/>
            <a:r>
              <a:rPr lang="en-US" altLang="en-US" sz="2000" b="1">
                <a:latin typeface="Courier New" pitchFamily="49" charset="0"/>
              </a:rPr>
              <a:t>   return result;</a:t>
            </a:r>
          </a:p>
          <a:p>
            <a:pPr algn="l"/>
            <a:r>
              <a:rPr lang="en-US" altLang="en-US" sz="2000" b="1">
                <a:latin typeface="Courier New" pitchFamily="49" charset="0"/>
              </a:rPr>
              <a:t>}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1066800" y="4872038"/>
            <a:ext cx="41941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The return expression must be</a:t>
            </a:r>
          </a:p>
          <a:p>
            <a:pPr algn="l"/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consistent with the return type</a:t>
            </a:r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 flipV="1">
            <a:off x="3165475" y="4321175"/>
            <a:ext cx="0" cy="533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5791200" y="3962400"/>
            <a:ext cx="2971800" cy="2563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1800" b="1">
                <a:latin typeface="Courier New" pitchFamily="49" charset="0"/>
              </a:rPr>
              <a:t>sum</a:t>
            </a:r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 and </a:t>
            </a:r>
            <a:r>
              <a:rPr lang="en-US" altLang="en-US" sz="1800" b="1">
                <a:latin typeface="Courier New" pitchFamily="49" charset="0"/>
              </a:rPr>
              <a:t>result</a:t>
            </a:r>
          </a:p>
          <a:p>
            <a:pPr algn="l"/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are local data</a:t>
            </a:r>
          </a:p>
          <a:p>
            <a:pPr algn="l"/>
            <a:endParaRPr lang="en-US" altLang="en-US" sz="1800" b="1">
              <a:solidFill>
                <a:schemeClr val="hlink"/>
              </a:solidFill>
              <a:latin typeface="Verdana" pitchFamily="34" charset="0"/>
            </a:endParaRPr>
          </a:p>
          <a:p>
            <a:pPr algn="l"/>
            <a:r>
              <a:rPr lang="en-US" altLang="en-US" sz="1800" b="1">
                <a:solidFill>
                  <a:schemeClr val="hlink"/>
                </a:solidFill>
                <a:latin typeface="Verdana" pitchFamily="34" charset="0"/>
              </a:rPr>
              <a:t>They are created each time the method is called, and are destroyed when it finishes executing</a:t>
            </a:r>
          </a:p>
          <a:p>
            <a:pPr algn="l"/>
            <a:endParaRPr lang="en-US" altLang="en-US" sz="1800" b="1">
              <a:solidFill>
                <a:schemeClr val="hlink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39" grpId="0" build="p" bldLvl="4" autoUpdateAnimBg="0"/>
      <p:bldP spid="91140" grpId="0" autoUpdateAnimBg="0"/>
      <p:bldP spid="91141" grpId="0" autoUpdateAnimBg="0"/>
      <p:bldP spid="91142" grpId="0" autoUpdateAnimBg="0"/>
      <p:bldP spid="91143" grpId="0" animBg="1"/>
      <p:bldP spid="9114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6215-998F-4607-BD8D-B048788BA727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The return Statement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en-US"/>
              <a:t>The </a:t>
            </a:r>
            <a:r>
              <a:rPr lang="en-US" altLang="en-US" i="1"/>
              <a:t>return type</a:t>
            </a:r>
            <a:r>
              <a:rPr lang="en-US" altLang="en-US"/>
              <a:t> of a method indicates the type of value that the method sends back to the calling location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A method that does not return a value has a</a:t>
            </a:r>
            <a:r>
              <a:rPr lang="en-US" altLang="en-US">
                <a:latin typeface="Courier New" pitchFamily="49" charset="0"/>
              </a:rPr>
              <a:t> void </a:t>
            </a:r>
            <a:r>
              <a:rPr lang="en-US" altLang="en-US"/>
              <a:t>return type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A </a:t>
            </a:r>
            <a:r>
              <a:rPr lang="en-US" altLang="en-US" i="1"/>
              <a:t>return statement</a:t>
            </a:r>
            <a:r>
              <a:rPr lang="en-US" altLang="en-US"/>
              <a:t> specifies the value that will be returned</a:t>
            </a:r>
          </a:p>
          <a:p>
            <a:pPr algn="ctr">
              <a:spcBef>
                <a:spcPct val="75000"/>
              </a:spcBef>
              <a:buFont typeface="Wingdings" pitchFamily="2" charset="2"/>
              <a:buNone/>
            </a:pP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return</a:t>
            </a:r>
            <a:r>
              <a:rPr lang="en-US" altLang="en-US">
                <a:latin typeface="Courier New" pitchFamily="49" charset="0"/>
              </a:rPr>
              <a:t> </a:t>
            </a:r>
            <a:r>
              <a:rPr lang="en-US" altLang="en-US" i="1">
                <a:solidFill>
                  <a:srgbClr val="FFFF99"/>
                </a:solidFill>
                <a:latin typeface="Courier New" pitchFamily="49" charset="0"/>
              </a:rPr>
              <a:t>expression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Its expression must conform to the return type</a:t>
            </a:r>
          </a:p>
        </p:txBody>
      </p:sp>
    </p:spTree>
  </p:cSld>
  <p:clrMapOvr>
    <a:masterClrMapping/>
  </p:clrMapOvr>
  <p:transition spd="med">
    <p:diamond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Parameters</a:t>
            </a:r>
          </a:p>
        </p:txBody>
      </p:sp>
      <p:sp>
        <p:nvSpPr>
          <p:cNvPr id="921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914400"/>
          </a:xfrm>
        </p:spPr>
        <p:txBody>
          <a:bodyPr/>
          <a:lstStyle/>
          <a:p>
            <a:r>
              <a:rPr lang="en-US" altLang="en-US"/>
              <a:t>Each time a method is called, the </a:t>
            </a:r>
            <a:r>
              <a:rPr lang="en-US" altLang="en-US" i="1"/>
              <a:t>actual parameters</a:t>
            </a:r>
            <a:r>
              <a:rPr lang="en-US" altLang="en-US"/>
              <a:t> in the invocation are copied into the formal parameters</a:t>
            </a:r>
          </a:p>
        </p:txBody>
      </p:sp>
      <p:grpSp>
        <p:nvGrpSpPr>
          <p:cNvPr id="92164" name="Group 2052"/>
          <p:cNvGrpSpPr>
            <a:grpSpLocks/>
          </p:cNvGrpSpPr>
          <p:nvPr/>
        </p:nvGrpSpPr>
        <p:grpSpPr bwMode="auto">
          <a:xfrm>
            <a:off x="1044575" y="3711575"/>
            <a:ext cx="7194550" cy="2324100"/>
            <a:chOff x="658" y="2338"/>
            <a:chExt cx="4532" cy="1464"/>
          </a:xfrm>
        </p:grpSpPr>
        <p:sp>
          <p:nvSpPr>
            <p:cNvPr id="92165" name="Text Box 2053"/>
            <p:cNvSpPr txBox="1">
              <a:spLocks noChangeArrowheads="1"/>
            </p:cNvSpPr>
            <p:nvPr/>
          </p:nvSpPr>
          <p:spPr bwMode="auto">
            <a:xfrm>
              <a:off x="658" y="2338"/>
              <a:ext cx="45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b="1">
                  <a:latin typeface="Courier New" pitchFamily="49" charset="0"/>
                </a:rPr>
                <a:t>char calc (int num1, int num2, String message)</a:t>
              </a:r>
            </a:p>
          </p:txBody>
        </p:sp>
        <p:sp>
          <p:nvSpPr>
            <p:cNvPr id="92166" name="Text Box 2054"/>
            <p:cNvSpPr txBox="1">
              <a:spLocks noChangeArrowheads="1"/>
            </p:cNvSpPr>
            <p:nvPr/>
          </p:nvSpPr>
          <p:spPr bwMode="auto">
            <a:xfrm>
              <a:off x="672" y="2592"/>
              <a:ext cx="3764" cy="12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b="1">
                  <a:latin typeface="Courier New" pitchFamily="49" charset="0"/>
                </a:rPr>
                <a:t>{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   int sum = num1 + num2;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   char result = message.charAt (sum);</a:t>
              </a:r>
            </a:p>
            <a:p>
              <a:pPr algn="l"/>
              <a:endParaRPr lang="en-US" altLang="en-US" sz="2000" b="1">
                <a:latin typeface="Courier New" pitchFamily="49" charset="0"/>
              </a:endParaRP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   return result;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92168" name="Text Box 2056"/>
          <p:cNvSpPr txBox="1">
            <a:spLocks noChangeArrowheads="1"/>
          </p:cNvSpPr>
          <p:nvPr/>
        </p:nvSpPr>
        <p:spPr bwMode="auto">
          <a:xfrm>
            <a:off x="1676400" y="2438400"/>
            <a:ext cx="5518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ch = obj.calc (25, count, "Hello");</a:t>
            </a:r>
          </a:p>
        </p:txBody>
      </p:sp>
      <p:sp>
        <p:nvSpPr>
          <p:cNvPr id="92169" name="Line 2057"/>
          <p:cNvSpPr>
            <a:spLocks noChangeShapeType="1"/>
          </p:cNvSpPr>
          <p:nvPr/>
        </p:nvSpPr>
        <p:spPr bwMode="auto">
          <a:xfrm>
            <a:off x="762000" y="3276600"/>
            <a:ext cx="8001000" cy="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170" name="Group 2058"/>
          <p:cNvGrpSpPr>
            <a:grpSpLocks/>
          </p:cNvGrpSpPr>
          <p:nvPr/>
        </p:nvGrpSpPr>
        <p:grpSpPr bwMode="auto">
          <a:xfrm>
            <a:off x="3733800" y="2895600"/>
            <a:ext cx="3657600" cy="762000"/>
            <a:chOff x="2352" y="1824"/>
            <a:chExt cx="2304" cy="480"/>
          </a:xfrm>
        </p:grpSpPr>
        <p:cxnSp>
          <p:nvCxnSpPr>
            <p:cNvPr id="92171" name="AutoShape 2059"/>
            <p:cNvCxnSpPr>
              <a:cxnSpLocks noChangeShapeType="1"/>
            </p:cNvCxnSpPr>
            <p:nvPr/>
          </p:nvCxnSpPr>
          <p:spPr bwMode="auto">
            <a:xfrm rot="5400000">
              <a:off x="2256" y="1920"/>
              <a:ext cx="480" cy="288"/>
            </a:xfrm>
            <a:prstGeom prst="bentConnector3">
              <a:avLst>
                <a:gd name="adj1" fmla="val 20620"/>
              </a:avLst>
            </a:prstGeom>
            <a:noFill/>
            <a:ln w="31750">
              <a:solidFill>
                <a:srgbClr val="FF0000"/>
              </a:solidFill>
              <a:miter lim="800000"/>
              <a:headEnd type="none" w="sm" len="sm"/>
              <a:tailEnd type="triangle" w="lg" len="med"/>
            </a:ln>
            <a:effectLst/>
          </p:spPr>
        </p:cxnSp>
        <p:cxnSp>
          <p:nvCxnSpPr>
            <p:cNvPr id="92172" name="AutoShape 2060"/>
            <p:cNvCxnSpPr>
              <a:cxnSpLocks noChangeShapeType="1"/>
            </p:cNvCxnSpPr>
            <p:nvPr/>
          </p:nvCxnSpPr>
          <p:spPr bwMode="auto">
            <a:xfrm rot="16200000" flipH="1">
              <a:off x="3000" y="1992"/>
              <a:ext cx="480" cy="144"/>
            </a:xfrm>
            <a:prstGeom prst="bentConnector3">
              <a:avLst>
                <a:gd name="adj1" fmla="val 17287"/>
              </a:avLst>
            </a:prstGeom>
            <a:noFill/>
            <a:ln w="31750">
              <a:solidFill>
                <a:srgbClr val="FF0000"/>
              </a:solidFill>
              <a:miter lim="800000"/>
              <a:headEnd type="none" w="sm" len="sm"/>
              <a:tailEnd type="triangle" w="lg" len="med"/>
            </a:ln>
            <a:effectLst/>
          </p:spPr>
        </p:cxnSp>
        <p:grpSp>
          <p:nvGrpSpPr>
            <p:cNvPr id="92173" name="Group 2061"/>
            <p:cNvGrpSpPr>
              <a:grpSpLocks/>
            </p:cNvGrpSpPr>
            <p:nvPr/>
          </p:nvGrpSpPr>
          <p:grpSpPr bwMode="auto">
            <a:xfrm>
              <a:off x="3936" y="1824"/>
              <a:ext cx="720" cy="480"/>
              <a:chOff x="3936" y="1824"/>
              <a:chExt cx="720" cy="480"/>
            </a:xfrm>
          </p:grpSpPr>
          <p:sp>
            <p:nvSpPr>
              <p:cNvPr id="92174" name="Line 2062"/>
              <p:cNvSpPr>
                <a:spLocks noChangeShapeType="1"/>
              </p:cNvSpPr>
              <p:nvPr/>
            </p:nvSpPr>
            <p:spPr bwMode="auto">
              <a:xfrm>
                <a:off x="3936" y="1824"/>
                <a:ext cx="0" cy="9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5" name="Line 2063"/>
              <p:cNvSpPr>
                <a:spLocks noChangeShapeType="1"/>
              </p:cNvSpPr>
              <p:nvPr/>
            </p:nvSpPr>
            <p:spPr bwMode="auto">
              <a:xfrm flipH="1">
                <a:off x="3936" y="1920"/>
                <a:ext cx="720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6" name="Line 2064"/>
              <p:cNvSpPr>
                <a:spLocks noChangeShapeType="1"/>
              </p:cNvSpPr>
              <p:nvPr/>
            </p:nvSpPr>
            <p:spPr bwMode="auto">
              <a:xfrm>
                <a:off x="4656" y="1920"/>
                <a:ext cx="0" cy="384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utoUpdateAnimBg="0"/>
      <p:bldP spid="92163" grpId="0" build="p" bldLvl="4" autoUpdateAnimBg="0"/>
      <p:bldP spid="92168" grpId="0" autoUpdateAnimBg="0"/>
      <p:bldP spid="9216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Preconditions and Postconditions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A </a:t>
            </a:r>
            <a:r>
              <a:rPr lang="de-DE" i="1"/>
              <a:t>precondition</a:t>
            </a:r>
            <a:r>
              <a:rPr lang="de-DE"/>
              <a:t> is a condition that should be true when a method is called</a:t>
            </a:r>
          </a:p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</a:pPr>
            <a:r>
              <a:rPr lang="de-DE"/>
              <a:t>A </a:t>
            </a:r>
            <a:r>
              <a:rPr lang="de-DE" i="1"/>
              <a:t>postcondition</a:t>
            </a:r>
            <a:r>
              <a:rPr lang="de-DE"/>
              <a:t> is a condition that should be true when a method finishes executing</a:t>
            </a:r>
          </a:p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</a:pPr>
            <a:r>
              <a:rPr lang="de-DE"/>
              <a:t>These conditions are expressed in comments above the method header</a:t>
            </a:r>
          </a:p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</a:pPr>
            <a:r>
              <a:rPr lang="de-DE"/>
              <a:t>Both preconditions and postconditions are a kind of </a:t>
            </a:r>
            <a:r>
              <a:rPr lang="de-DE" i="1"/>
              <a:t>assertion</a:t>
            </a:r>
            <a:r>
              <a:rPr lang="de-DE"/>
              <a:t>, a logical statement that can be true or false which represents a programmer´s assumptions about a program</a:t>
            </a:r>
          </a:p>
        </p:txBody>
      </p:sp>
    </p:spTree>
  </p:cSld>
  <p:clrMapOvr>
    <a:masterClrMapping/>
  </p:clrMapOvr>
  <p:transition spd="med">
    <p:diamond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7177-7762-49CF-B637-128E9A52B63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Constructors Revisited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en-US"/>
              <a:t>Recall that a constructor is a special method that is used to initialize a newly created object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When writing a constructor, remember that:</a:t>
            </a:r>
          </a:p>
          <a:p>
            <a:pPr lvl="1">
              <a:spcBef>
                <a:spcPct val="75000"/>
              </a:spcBef>
            </a:pPr>
            <a:r>
              <a:rPr lang="en-US" altLang="en-US"/>
              <a:t>it has the same name as the class</a:t>
            </a:r>
          </a:p>
          <a:p>
            <a:pPr lvl="1">
              <a:spcBef>
                <a:spcPct val="75000"/>
              </a:spcBef>
            </a:pPr>
            <a:r>
              <a:rPr lang="en-US" altLang="en-US"/>
              <a:t>it does not return a value</a:t>
            </a:r>
          </a:p>
          <a:p>
            <a:pPr lvl="1">
              <a:spcBef>
                <a:spcPct val="75000"/>
              </a:spcBef>
            </a:pPr>
            <a:r>
              <a:rPr lang="en-US" altLang="en-US"/>
              <a:t>it has no return type, not even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void</a:t>
            </a:r>
            <a:endParaRPr lang="en-US" altLang="en-US">
              <a:solidFill>
                <a:schemeClr val="tx1"/>
              </a:solidFill>
            </a:endParaRPr>
          </a:p>
          <a:p>
            <a:pPr lvl="1">
              <a:spcBef>
                <a:spcPct val="75000"/>
              </a:spcBef>
            </a:pPr>
            <a:r>
              <a:rPr lang="en-US" altLang="en-US"/>
              <a:t>it typically sets the initial values of instance variables 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programmer does not have to define a constructor for a class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 Data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Local variables can be declared inside a method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formal parameters of a method create </a:t>
            </a:r>
            <a:r>
              <a:rPr lang="en-US" altLang="en-US" i="1"/>
              <a:t>automatic local variables</a:t>
            </a:r>
            <a:r>
              <a:rPr lang="en-US" altLang="en-US"/>
              <a:t> when the method is invoked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When the method finishes, all local variables are destroyed (including the formal parameters)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Keep in mind that instance variables, declared at the class level, exists as long as the object exists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Any method in the class can refer to instance data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 spd="med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16C36-EFEE-48C3-8B1B-C4F8EB34B07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Objects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/>
              <a:t>An object has:</a:t>
            </a:r>
          </a:p>
          <a:p>
            <a:pPr lvl="1">
              <a:spcBef>
                <a:spcPct val="70000"/>
              </a:spcBef>
            </a:pPr>
            <a:r>
              <a:rPr lang="en-US" altLang="en-US" i="1"/>
              <a:t>state</a:t>
            </a:r>
            <a:r>
              <a:rPr lang="en-US" altLang="en-US"/>
              <a:t>  -  descriptive characteristics</a:t>
            </a:r>
          </a:p>
          <a:p>
            <a:pPr lvl="1">
              <a:spcBef>
                <a:spcPct val="70000"/>
              </a:spcBef>
            </a:pPr>
            <a:r>
              <a:rPr lang="en-US" altLang="en-US" i="1"/>
              <a:t>behaviors</a:t>
            </a:r>
            <a:r>
              <a:rPr lang="en-US" altLang="en-US"/>
              <a:t>  -  what it can do (or what can be done to it)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For example, consider a coin that can be flipped so that it's face shows either "heads" or "tails"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The state of the coin is its current face (heads or tails)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The behavior of the coin is that it can be flipped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Note that the behavior of the coin might change its state</a:t>
            </a:r>
          </a:p>
        </p:txBody>
      </p:sp>
    </p:spTree>
  </p:cSld>
  <p:clrMapOvr>
    <a:masterClrMapping/>
  </p:clrMapOvr>
  <p:transition spd="med">
    <p:diamond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Accessors and Mutators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Since instance data usually has private visibility, it can only be accessed through methods</a:t>
            </a:r>
          </a:p>
          <a:p>
            <a:endParaRPr lang="de-DE"/>
          </a:p>
          <a:p>
            <a:r>
              <a:rPr lang="de-DE"/>
              <a:t>An </a:t>
            </a:r>
            <a:r>
              <a:rPr lang="de-DE" i="1"/>
              <a:t>accessor method</a:t>
            </a:r>
            <a:r>
              <a:rPr lang="de-DE"/>
              <a:t> provides read-only access to a particular value</a:t>
            </a:r>
          </a:p>
          <a:p>
            <a:endParaRPr lang="de-DE"/>
          </a:p>
          <a:p>
            <a:r>
              <a:rPr lang="de-DE"/>
              <a:t>A </a:t>
            </a:r>
            <a:r>
              <a:rPr lang="de-DE" i="1"/>
              <a:t>mutator method</a:t>
            </a:r>
            <a:r>
              <a:rPr lang="de-DE"/>
              <a:t> changes a particular value</a:t>
            </a:r>
          </a:p>
          <a:p>
            <a:endParaRPr lang="de-DE"/>
          </a:p>
          <a:p>
            <a:r>
              <a:rPr lang="de-DE"/>
              <a:t>For a data value </a:t>
            </a:r>
            <a:r>
              <a:rPr lang="de-DE">
                <a:latin typeface="Courier New" pitchFamily="49" charset="0"/>
              </a:rPr>
              <a:t>X</a:t>
            </a:r>
            <a:r>
              <a:rPr lang="de-DE"/>
              <a:t>, accessor and mutator methods are usually named </a:t>
            </a:r>
            <a:r>
              <a:rPr lang="de-DE">
                <a:latin typeface="Courier New" pitchFamily="49" charset="0"/>
              </a:rPr>
              <a:t>getX</a:t>
            </a:r>
            <a:r>
              <a:rPr lang="de-DE"/>
              <a:t> and </a:t>
            </a:r>
            <a:r>
              <a:rPr lang="de-DE">
                <a:latin typeface="Courier New" pitchFamily="49" charset="0"/>
              </a:rPr>
              <a:t>setX</a:t>
            </a:r>
          </a:p>
          <a:p>
            <a:endParaRPr lang="de-DE"/>
          </a:p>
        </p:txBody>
      </p:sp>
    </p:spTree>
  </p:cSld>
  <p:clrMapOvr>
    <a:masterClrMapping/>
  </p:clrMapOvr>
  <p:transition spd="med">
    <p:diamond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E1252-C453-4BCB-9D81-7BBEDE9AD483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Overloading Methods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en-US" i="1"/>
              <a:t>Method overloading</a:t>
            </a:r>
            <a:r>
              <a:rPr lang="en-US" altLang="en-US"/>
              <a:t> is the process of using the same method name for multiple methods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</a:t>
            </a:r>
            <a:r>
              <a:rPr lang="en-US" altLang="en-US" i="1"/>
              <a:t>signature</a:t>
            </a:r>
            <a:r>
              <a:rPr lang="en-US" altLang="en-US"/>
              <a:t> of each overloaded method must be unique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signature includes the number, type, and order of the parameters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compiler determines which version of the method is being invoked by analyzing the parameters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return type of the method is </a:t>
            </a:r>
            <a:r>
              <a:rPr lang="en-US" altLang="en-US" u="sng"/>
              <a:t>not</a:t>
            </a:r>
            <a:r>
              <a:rPr lang="en-US" altLang="en-US"/>
              <a:t> part of the signature</a:t>
            </a:r>
          </a:p>
        </p:txBody>
      </p:sp>
    </p:spTree>
  </p:cSld>
  <p:clrMapOvr>
    <a:masterClrMapping/>
  </p:clrMapOvr>
  <p:transition spd="med">
    <p:diamond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Overloading Methods</a:t>
            </a:r>
          </a:p>
        </p:txBody>
      </p:sp>
      <p:grpSp>
        <p:nvGrpSpPr>
          <p:cNvPr id="115729" name="Group 1041"/>
          <p:cNvGrpSpPr>
            <a:grpSpLocks/>
          </p:cNvGrpSpPr>
          <p:nvPr/>
        </p:nvGrpSpPr>
        <p:grpSpPr bwMode="auto">
          <a:xfrm>
            <a:off x="762000" y="1524000"/>
            <a:ext cx="3232150" cy="1920875"/>
            <a:chOff x="624" y="960"/>
            <a:chExt cx="2036" cy="1210"/>
          </a:xfrm>
        </p:grpSpPr>
        <p:sp>
          <p:nvSpPr>
            <p:cNvPr id="115716" name="Text Box 1028"/>
            <p:cNvSpPr txBox="1">
              <a:spLocks noChangeArrowheads="1"/>
            </p:cNvSpPr>
            <p:nvPr/>
          </p:nvSpPr>
          <p:spPr bwMode="auto">
            <a:xfrm>
              <a:off x="624" y="1344"/>
              <a:ext cx="2036" cy="8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en-US" sz="2000" b="1">
                  <a:latin typeface="Courier New" pitchFamily="49" charset="0"/>
                </a:rPr>
                <a:t>double tryMe (int x)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{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   return x + .375;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}</a:t>
              </a:r>
            </a:p>
          </p:txBody>
        </p:sp>
        <p:sp>
          <p:nvSpPr>
            <p:cNvPr id="115718" name="Text Box 1030"/>
            <p:cNvSpPr txBox="1">
              <a:spLocks noChangeArrowheads="1"/>
            </p:cNvSpPr>
            <p:nvPr/>
          </p:nvSpPr>
          <p:spPr bwMode="auto">
            <a:xfrm>
              <a:off x="861" y="960"/>
              <a:ext cx="96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2000" b="1">
                  <a:solidFill>
                    <a:schemeClr val="hlink"/>
                  </a:solidFill>
                  <a:latin typeface="Verdana" pitchFamily="34" charset="0"/>
                </a:rPr>
                <a:t>Version 1</a:t>
              </a:r>
              <a:endParaRPr lang="en-US" altLang="en-US">
                <a:solidFill>
                  <a:schemeClr val="hlink"/>
                </a:solidFill>
                <a:latin typeface="Verdana" pitchFamily="34" charset="0"/>
              </a:endParaRPr>
            </a:p>
          </p:txBody>
        </p:sp>
      </p:grpSp>
      <p:grpSp>
        <p:nvGrpSpPr>
          <p:cNvPr id="115730" name="Group 1042"/>
          <p:cNvGrpSpPr>
            <a:grpSpLocks/>
          </p:cNvGrpSpPr>
          <p:nvPr/>
        </p:nvGrpSpPr>
        <p:grpSpPr bwMode="auto">
          <a:xfrm>
            <a:off x="4191000" y="1524000"/>
            <a:ext cx="4756150" cy="1905000"/>
            <a:chOff x="2880" y="960"/>
            <a:chExt cx="2996" cy="1200"/>
          </a:xfrm>
        </p:grpSpPr>
        <p:sp>
          <p:nvSpPr>
            <p:cNvPr id="115717" name="Text Box 1029"/>
            <p:cNvSpPr txBox="1">
              <a:spLocks noChangeArrowheads="1"/>
            </p:cNvSpPr>
            <p:nvPr/>
          </p:nvSpPr>
          <p:spPr bwMode="auto">
            <a:xfrm>
              <a:off x="2880" y="1334"/>
              <a:ext cx="2996" cy="8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en-US" sz="2000" b="1">
                  <a:latin typeface="Courier New" pitchFamily="49" charset="0"/>
                </a:rPr>
                <a:t>double tryMe (int x, double y)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{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   return x*y;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}</a:t>
              </a:r>
            </a:p>
          </p:txBody>
        </p:sp>
        <p:sp>
          <p:nvSpPr>
            <p:cNvPr id="115719" name="Text Box 1031"/>
            <p:cNvSpPr txBox="1">
              <a:spLocks noChangeArrowheads="1"/>
            </p:cNvSpPr>
            <p:nvPr/>
          </p:nvSpPr>
          <p:spPr bwMode="auto">
            <a:xfrm>
              <a:off x="3549" y="960"/>
              <a:ext cx="96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2000" b="1">
                  <a:solidFill>
                    <a:schemeClr val="hlink"/>
                  </a:solidFill>
                  <a:latin typeface="Verdana" pitchFamily="34" charset="0"/>
                </a:rPr>
                <a:t>Version 2</a:t>
              </a:r>
              <a:endParaRPr lang="en-US" altLang="en-US">
                <a:solidFill>
                  <a:schemeClr val="hlink"/>
                </a:solidFill>
                <a:latin typeface="Verdana" pitchFamily="34" charset="0"/>
              </a:endParaRPr>
            </a:p>
          </p:txBody>
        </p:sp>
      </p:grpSp>
      <p:grpSp>
        <p:nvGrpSpPr>
          <p:cNvPr id="115725" name="Group 1037"/>
          <p:cNvGrpSpPr>
            <a:grpSpLocks/>
          </p:cNvGrpSpPr>
          <p:nvPr/>
        </p:nvGrpSpPr>
        <p:grpSpPr bwMode="auto">
          <a:xfrm>
            <a:off x="2590800" y="4572000"/>
            <a:ext cx="3994150" cy="1006475"/>
            <a:chOff x="1584" y="2784"/>
            <a:chExt cx="2516" cy="634"/>
          </a:xfrm>
        </p:grpSpPr>
        <p:sp>
          <p:nvSpPr>
            <p:cNvPr id="115723" name="Text Box 1035"/>
            <p:cNvSpPr txBox="1">
              <a:spLocks noChangeArrowheads="1"/>
            </p:cNvSpPr>
            <p:nvPr/>
          </p:nvSpPr>
          <p:spPr bwMode="auto">
            <a:xfrm>
              <a:off x="1584" y="3168"/>
              <a:ext cx="251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en-US" sz="2000" b="1">
                  <a:latin typeface="Courier New" pitchFamily="49" charset="0"/>
                </a:rPr>
                <a:t>result = tryMe (25, 4.32)</a:t>
              </a:r>
            </a:p>
          </p:txBody>
        </p:sp>
        <p:sp>
          <p:nvSpPr>
            <p:cNvPr id="115724" name="Text Box 1036"/>
            <p:cNvSpPr txBox="1">
              <a:spLocks noChangeArrowheads="1"/>
            </p:cNvSpPr>
            <p:nvPr/>
          </p:nvSpPr>
          <p:spPr bwMode="auto">
            <a:xfrm>
              <a:off x="2148" y="2784"/>
              <a:ext cx="10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2000" b="1">
                  <a:solidFill>
                    <a:schemeClr val="hlink"/>
                  </a:solidFill>
                  <a:latin typeface="Verdana" pitchFamily="34" charset="0"/>
                </a:rPr>
                <a:t>Invocation</a:t>
              </a:r>
              <a:endParaRPr lang="en-US" altLang="en-US">
                <a:solidFill>
                  <a:schemeClr val="hlink"/>
                </a:solidFill>
                <a:latin typeface="Verdana" pitchFamily="34" charset="0"/>
              </a:endParaRPr>
            </a:p>
          </p:txBody>
        </p:sp>
      </p:grpSp>
      <p:sp>
        <p:nvSpPr>
          <p:cNvPr id="115728" name="Line 1040"/>
          <p:cNvSpPr>
            <a:spLocks noChangeShapeType="1"/>
          </p:cNvSpPr>
          <p:nvPr/>
        </p:nvSpPr>
        <p:spPr bwMode="auto">
          <a:xfrm flipV="1">
            <a:off x="4724400" y="3581400"/>
            <a:ext cx="685800" cy="838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2F482-CFC0-4C8F-85C8-002CFF404522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Overloaded Methods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tabLst>
                <a:tab pos="2292350" algn="l"/>
              </a:tabLst>
            </a:pPr>
            <a:r>
              <a:rPr lang="en-US" altLang="en-US"/>
              <a:t>The</a:t>
            </a:r>
            <a:r>
              <a:rPr lang="en-US" altLang="en-US">
                <a:latin typeface="Courier New" pitchFamily="49" charset="0"/>
              </a:rPr>
              <a:t>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println</a:t>
            </a:r>
            <a:r>
              <a:rPr lang="en-US" altLang="en-US">
                <a:latin typeface="Courier New" pitchFamily="49" charset="0"/>
              </a:rPr>
              <a:t> </a:t>
            </a:r>
            <a:r>
              <a:rPr lang="en-US" altLang="en-US"/>
              <a:t>method is overloaded:</a:t>
            </a:r>
          </a:p>
          <a:p>
            <a:pPr>
              <a:spcBef>
                <a:spcPct val="90000"/>
              </a:spcBef>
              <a:buFont typeface="Wingdings" pitchFamily="2" charset="2"/>
              <a:buNone/>
              <a:tabLst>
                <a:tab pos="2292350" algn="l"/>
              </a:tabLst>
            </a:pPr>
            <a:r>
              <a:rPr lang="en-US" altLang="en-US" sz="2000">
                <a:latin typeface="Courier New" pitchFamily="49" charset="0"/>
              </a:rPr>
              <a:t>            </a:t>
            </a:r>
            <a:r>
              <a:rPr lang="en-US" altLang="en-US" sz="2000">
                <a:solidFill>
                  <a:schemeClr val="tx1"/>
                </a:solidFill>
                <a:latin typeface="Courier New" pitchFamily="49" charset="0"/>
              </a:rPr>
              <a:t>println (String s)</a:t>
            </a:r>
          </a:p>
          <a:p>
            <a:pPr>
              <a:buFont typeface="Wingdings" pitchFamily="2" charset="2"/>
              <a:buNone/>
              <a:tabLst>
                <a:tab pos="2292350" algn="l"/>
              </a:tabLst>
            </a:pPr>
            <a:r>
              <a:rPr lang="en-US" altLang="en-US" sz="2000">
                <a:solidFill>
                  <a:schemeClr val="tx1"/>
                </a:solidFill>
                <a:latin typeface="Courier New" pitchFamily="49" charset="0"/>
              </a:rPr>
              <a:t>            println (int i)</a:t>
            </a:r>
          </a:p>
          <a:p>
            <a:pPr>
              <a:buFont typeface="Wingdings" pitchFamily="2" charset="2"/>
              <a:buNone/>
              <a:tabLst>
                <a:tab pos="2292350" algn="l"/>
              </a:tabLst>
            </a:pPr>
            <a:r>
              <a:rPr lang="en-US" altLang="en-US" sz="2000">
                <a:solidFill>
                  <a:schemeClr val="tx1"/>
                </a:solidFill>
                <a:latin typeface="Courier New" pitchFamily="49" charset="0"/>
              </a:rPr>
              <a:t>            println (double d)</a:t>
            </a:r>
          </a:p>
          <a:p>
            <a:pPr>
              <a:spcBef>
                <a:spcPct val="75000"/>
              </a:spcBef>
              <a:buFont typeface="Wingdings" pitchFamily="2" charset="2"/>
              <a:buNone/>
              <a:tabLst>
                <a:tab pos="2292350" algn="l"/>
              </a:tabLst>
            </a:pPr>
            <a:r>
              <a:rPr lang="en-US" altLang="en-US"/>
              <a:t>		and so on...</a:t>
            </a:r>
          </a:p>
          <a:p>
            <a:pPr>
              <a:spcBef>
                <a:spcPct val="75000"/>
              </a:spcBef>
              <a:tabLst>
                <a:tab pos="2292350" algn="l"/>
              </a:tabLst>
            </a:pPr>
            <a:r>
              <a:rPr lang="en-US" altLang="en-US"/>
              <a:t>The following lines invoke different versions of the</a:t>
            </a:r>
            <a:r>
              <a:rPr lang="en-US" altLang="en-US">
                <a:latin typeface="Courier New" pitchFamily="49" charset="0"/>
              </a:rPr>
              <a:t>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println</a:t>
            </a:r>
            <a:r>
              <a:rPr lang="en-US" altLang="en-US">
                <a:latin typeface="Courier New" pitchFamily="49" charset="0"/>
              </a:rPr>
              <a:t> </a:t>
            </a:r>
            <a:r>
              <a:rPr lang="en-US" altLang="en-US"/>
              <a:t>method:</a:t>
            </a:r>
          </a:p>
          <a:p>
            <a:pPr>
              <a:spcBef>
                <a:spcPct val="90000"/>
              </a:spcBef>
              <a:buFont typeface="Wingdings" pitchFamily="2" charset="2"/>
              <a:buNone/>
              <a:tabLst>
                <a:tab pos="2292350" algn="l"/>
              </a:tabLst>
            </a:pPr>
            <a:r>
              <a:rPr lang="en-US" altLang="en-US" sz="2000">
                <a:solidFill>
                  <a:schemeClr val="tx1"/>
                </a:solidFill>
                <a:latin typeface="Courier New" pitchFamily="49" charset="0"/>
              </a:rPr>
              <a:t>     System.out.println ("The total is:");</a:t>
            </a:r>
          </a:p>
          <a:p>
            <a:pPr>
              <a:buFont typeface="Wingdings" pitchFamily="2" charset="2"/>
              <a:buNone/>
              <a:tabLst>
                <a:tab pos="2292350" algn="l"/>
              </a:tabLst>
            </a:pPr>
            <a:r>
              <a:rPr lang="en-US" altLang="en-US" sz="2000">
                <a:solidFill>
                  <a:schemeClr val="tx1"/>
                </a:solidFill>
                <a:latin typeface="Courier New" pitchFamily="49" charset="0"/>
              </a:rPr>
              <a:t>     System.out.println (total);</a:t>
            </a:r>
            <a:endParaRPr lang="en-US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2D7D5-0BBD-4EAC-B3E0-5C20A9F0B2A9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Overloading Methods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en-US"/>
              <a:t>Constructors can be overloaded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Overloaded constructors provide multiple ways to initialize a new object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2" action="ppaction://hlinkfile"/>
              </a:rPr>
              <a:t>SnakeEyes.java</a:t>
            </a:r>
            <a:r>
              <a:rPr lang="en-US" altLang="en-US"/>
              <a:t> (page 221)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3" action="ppaction://hlinkfile"/>
              </a:rPr>
              <a:t>Die.java</a:t>
            </a:r>
            <a:r>
              <a:rPr lang="en-US" altLang="en-US"/>
              <a:t> (page 222)</a:t>
            </a:r>
          </a:p>
        </p:txBody>
      </p:sp>
    </p:spTree>
  </p:cSld>
  <p:clrMapOvr>
    <a:masterClrMapping/>
  </p:clrMapOvr>
  <p:transition spd="med">
    <p:diamond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Method Decomposition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A method should be relatively small, so that it can be understood as a single entity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A potentially large method should be decomposed into several smaller methods as needed for clarity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A service method of an object may call one or more support methods to accomplish its goal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Support methods could call other support methods if appropriate</a:t>
            </a:r>
          </a:p>
        </p:txBody>
      </p:sp>
    </p:spTree>
  </p:cSld>
  <p:clrMapOvr>
    <a:masterClrMapping/>
  </p:clrMapOvr>
  <p:transition spd="med">
    <p:diamond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Pig Latin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5181600"/>
          </a:xfrm>
        </p:spPr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The process of translating an English sentence into Pig Latin can be decomposed into the process of translating each word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process of translating a word can be decomposed into the process of translating words that</a:t>
            </a:r>
          </a:p>
          <a:p>
            <a:pPr lvl="1">
              <a:spcBef>
                <a:spcPct val="75000"/>
              </a:spcBef>
            </a:pPr>
            <a:r>
              <a:rPr lang="en-US" altLang="en-US"/>
              <a:t>begin with vowels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begin with consonant blends (sh, cr, tw, etc.)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begins with single consonants 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2" action="ppaction://hlinkfile"/>
              </a:rPr>
              <a:t>PigLatin.java</a:t>
            </a:r>
            <a:r>
              <a:rPr lang="en-US" altLang="en-US"/>
              <a:t> (page 224)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3" action="ppaction://hlinkfile"/>
              </a:rPr>
              <a:t>PigLatinTranslator.java</a:t>
            </a:r>
            <a:r>
              <a:rPr lang="en-US" altLang="en-US"/>
              <a:t> (page 225)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diamond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 Relationships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3276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/>
              <a:t>Objects can have various types of relationships to each other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 general </a:t>
            </a:r>
            <a:r>
              <a:rPr lang="en-US" altLang="en-US" i="1"/>
              <a:t>association</a:t>
            </a:r>
            <a:r>
              <a:rPr lang="en-US" altLang="en-US"/>
              <a:t> is sometimes referred to as a </a:t>
            </a:r>
            <a:r>
              <a:rPr lang="en-US" altLang="en-US" i="1"/>
              <a:t>use relationship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 general association indicates that one object (or class) uses or refers to another object (or class) in some way</a:t>
            </a:r>
          </a:p>
        </p:txBody>
      </p:sp>
      <p:grpSp>
        <p:nvGrpSpPr>
          <p:cNvPr id="144399" name="Group 15"/>
          <p:cNvGrpSpPr>
            <a:grpSpLocks/>
          </p:cNvGrpSpPr>
          <p:nvPr/>
        </p:nvGrpSpPr>
        <p:grpSpPr bwMode="auto">
          <a:xfrm>
            <a:off x="1752600" y="4808538"/>
            <a:ext cx="5105400" cy="539750"/>
            <a:chOff x="1104" y="3278"/>
            <a:chExt cx="3216" cy="340"/>
          </a:xfrm>
        </p:grpSpPr>
        <p:sp>
          <p:nvSpPr>
            <p:cNvPr id="144389" name="Rectangle 5"/>
            <p:cNvSpPr>
              <a:spLocks noChangeArrowheads="1"/>
            </p:cNvSpPr>
            <p:nvPr/>
          </p:nvSpPr>
          <p:spPr bwMode="auto">
            <a:xfrm>
              <a:off x="1104" y="3351"/>
              <a:ext cx="982" cy="25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altLang="en-US" sz="2000" b="1">
                  <a:solidFill>
                    <a:schemeClr val="bg2"/>
                  </a:solidFill>
                  <a:latin typeface="Arial" charset="0"/>
                </a:rPr>
                <a:t>Author</a:t>
              </a:r>
            </a:p>
          </p:txBody>
        </p:sp>
        <p:sp>
          <p:nvSpPr>
            <p:cNvPr id="144394" name="Line 10"/>
            <p:cNvSpPr>
              <a:spLocks noChangeShapeType="1"/>
            </p:cNvSpPr>
            <p:nvPr/>
          </p:nvSpPr>
          <p:spPr bwMode="auto">
            <a:xfrm>
              <a:off x="2086" y="3495"/>
              <a:ext cx="1322" cy="9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Ctr="1">
              <a:spAutoFit/>
            </a:bodyPr>
            <a:lstStyle/>
            <a:p>
              <a:endParaRPr lang="en-US"/>
            </a:p>
          </p:txBody>
        </p:sp>
        <p:sp>
          <p:nvSpPr>
            <p:cNvPr id="144397" name="Rectangle 13"/>
            <p:cNvSpPr>
              <a:spLocks noChangeArrowheads="1"/>
            </p:cNvSpPr>
            <p:nvPr/>
          </p:nvSpPr>
          <p:spPr bwMode="auto">
            <a:xfrm>
              <a:off x="3408" y="3360"/>
              <a:ext cx="912" cy="25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altLang="en-US" sz="2000" b="1">
                  <a:solidFill>
                    <a:schemeClr val="bg2"/>
                  </a:solidFill>
                  <a:latin typeface="Arial" charset="0"/>
                </a:rPr>
                <a:t>Book</a:t>
              </a:r>
            </a:p>
          </p:txBody>
        </p:sp>
        <p:sp>
          <p:nvSpPr>
            <p:cNvPr id="144398" name="Text Box 14"/>
            <p:cNvSpPr txBox="1">
              <a:spLocks noChangeArrowheads="1"/>
            </p:cNvSpPr>
            <p:nvPr/>
          </p:nvSpPr>
          <p:spPr bwMode="auto">
            <a:xfrm>
              <a:off x="2445" y="3278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Ctr="1">
              <a:spAutoFit/>
            </a:bodyPr>
            <a:lstStyle/>
            <a:p>
              <a:r>
                <a:rPr lang="en-US" altLang="en-US" sz="1800" b="1">
                  <a:latin typeface="Arial" charset="0"/>
                </a:rPr>
                <a:t>writes</a:t>
              </a: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 Relationships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4953000"/>
          </a:xfrm>
        </p:spPr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Some use associations occur between objects of the same class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For example, we might add two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Rational</a:t>
            </a:r>
            <a:r>
              <a:rPr lang="en-US" altLang="en-US"/>
              <a:t> number objects together as follows:</a:t>
            </a:r>
          </a:p>
          <a:p>
            <a:pPr algn="ctr">
              <a:spcBef>
                <a:spcPct val="75000"/>
              </a:spcBef>
              <a:buFont typeface="Wingdings" pitchFamily="2" charset="2"/>
              <a:buNone/>
            </a:pP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r3 = r1.add(r2);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One object (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r1</a:t>
            </a:r>
            <a:r>
              <a:rPr lang="en-US" altLang="en-US"/>
              <a:t>) is executing the method and another (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r2</a:t>
            </a:r>
            <a:r>
              <a:rPr lang="en-US" altLang="en-US"/>
              <a:t>) is passed as a parameter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2" action="ppaction://hlinkfile"/>
              </a:rPr>
              <a:t>RationalNumbers</a:t>
            </a:r>
            <a:r>
              <a:rPr lang="en-US" altLang="en-US">
                <a:hlinkClick r:id="rId3" action="ppaction://hlinkfile"/>
              </a:rPr>
              <a:t>.java</a:t>
            </a:r>
            <a:r>
              <a:rPr lang="en-US" altLang="en-US"/>
              <a:t> (page 229)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3" action="ppaction://hlinkfile"/>
              </a:rPr>
              <a:t>Rational.java</a:t>
            </a:r>
            <a:r>
              <a:rPr lang="en-US" altLang="en-US"/>
              <a:t> (page 231)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Aggregation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510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/>
              <a:t>An </a:t>
            </a:r>
            <a:r>
              <a:rPr lang="en-US" altLang="en-US" i="1"/>
              <a:t>aggregate object</a:t>
            </a:r>
            <a:r>
              <a:rPr lang="en-US" altLang="en-US"/>
              <a:t> is an object that contains references to other objects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For example, an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Account</a:t>
            </a:r>
            <a:r>
              <a:rPr lang="en-US" altLang="en-US"/>
              <a:t> object contains a reference to 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String</a:t>
            </a:r>
            <a:r>
              <a:rPr lang="en-US" altLang="en-US"/>
              <a:t> object (the owner's name)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An aggregate object represents a </a:t>
            </a:r>
            <a:r>
              <a:rPr lang="en-US" altLang="en-US" i="1"/>
              <a:t>has-a </a:t>
            </a:r>
            <a:r>
              <a:rPr lang="en-US" altLang="en-US"/>
              <a:t>relationship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 bank account </a:t>
            </a:r>
            <a:r>
              <a:rPr lang="en-US" altLang="en-US" i="1"/>
              <a:t>has a</a:t>
            </a:r>
            <a:r>
              <a:rPr lang="en-US" altLang="en-US"/>
              <a:t> name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Likewise, a student may have one or more addresses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2" action="ppaction://hlinkfile"/>
              </a:rPr>
              <a:t>StudentBody.java</a:t>
            </a:r>
            <a:r>
              <a:rPr lang="en-US" altLang="en-US"/>
              <a:t> (page 235)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3" action="ppaction://hlinkfile"/>
              </a:rPr>
              <a:t>Student.java</a:t>
            </a:r>
            <a:r>
              <a:rPr lang="en-US" altLang="en-US"/>
              <a:t> (page 236)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4" action="ppaction://hlinkfile"/>
              </a:rPr>
              <a:t>Address.java</a:t>
            </a:r>
            <a:r>
              <a:rPr lang="en-US" altLang="en-US"/>
              <a:t> (page 237)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5CCD-1C84-4BBE-9B68-432D3B6987A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Classes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en-US"/>
              <a:t>A </a:t>
            </a:r>
            <a:r>
              <a:rPr lang="en-US" altLang="en-US" i="1"/>
              <a:t>class</a:t>
            </a:r>
            <a:r>
              <a:rPr lang="en-US" altLang="en-US"/>
              <a:t> is a blueprint of an object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It is the model or pattern from which objects are created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For example,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String</a:t>
            </a:r>
            <a:r>
              <a:rPr lang="en-US" altLang="en-US"/>
              <a:t> class is used to define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String</a:t>
            </a:r>
            <a:r>
              <a:rPr lang="en-US" altLang="en-US"/>
              <a:t> objects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Each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String</a:t>
            </a:r>
            <a:r>
              <a:rPr lang="en-US" altLang="en-US"/>
              <a:t> object contains specific characters (its state)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Each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String</a:t>
            </a:r>
            <a:r>
              <a:rPr lang="en-US" altLang="en-US"/>
              <a:t> object can perform services (behaviors) such as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toUpperCase</a:t>
            </a:r>
            <a:endParaRPr lang="en-US" altLang="en-US">
              <a:solidFill>
                <a:schemeClr val="tx1"/>
              </a:solidFill>
            </a:endParaRPr>
          </a:p>
          <a:p>
            <a:endParaRPr lang="en-US" altLang="en-US"/>
          </a:p>
        </p:txBody>
      </p:sp>
    </p:spTree>
  </p:cSld>
  <p:clrMapOvr>
    <a:masterClrMapping/>
  </p:clrMapOvr>
  <p:transition spd="med">
    <p:diamond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Applet Methods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In previous examples we've used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paint</a:t>
            </a:r>
            <a:r>
              <a:rPr lang="en-US" altLang="en-US"/>
              <a:t> method of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Applet</a:t>
            </a:r>
            <a:r>
              <a:rPr lang="en-US" altLang="en-US"/>
              <a:t> class to draw on an applet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Applet</a:t>
            </a:r>
            <a:r>
              <a:rPr lang="en-US" altLang="en-US"/>
              <a:t> class has several methods that are invoked automatically at certain points in an applet's life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init</a:t>
            </a:r>
            <a:r>
              <a:rPr lang="en-US" altLang="en-US"/>
              <a:t> method, for instance, is executed only once when the applet is initially loaded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start</a:t>
            </a:r>
            <a:r>
              <a:rPr lang="en-US" altLang="en-US">
                <a:latin typeface="Courier New" pitchFamily="49" charset="0"/>
              </a:rPr>
              <a:t> </a:t>
            </a:r>
            <a:r>
              <a:rPr lang="en-US" altLang="en-US"/>
              <a:t>and</a:t>
            </a:r>
            <a:r>
              <a:rPr lang="en-US" altLang="en-US">
                <a:latin typeface="Courier New" pitchFamily="49" charset="0"/>
              </a:rPr>
              <a:t>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stop</a:t>
            </a:r>
            <a:r>
              <a:rPr lang="en-US" altLang="en-US"/>
              <a:t> methods are called when the applet becomes active or inactive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Applet</a:t>
            </a:r>
            <a:r>
              <a:rPr lang="en-US" altLang="en-US"/>
              <a:t> class also contains other methods that generally assist in applet processing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Graphical Objects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Any object we define by writing a class can have graphical elements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object must simply obtain a graphics context (a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Graphics</a:t>
            </a:r>
            <a:r>
              <a:rPr lang="en-US" altLang="en-US"/>
              <a:t> object) in which to draw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An applet can pass its graphics context to another object just as it can any other parameter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2" action="ppaction://hlinkfile"/>
              </a:rPr>
              <a:t>LineUp.java</a:t>
            </a:r>
            <a:r>
              <a:rPr lang="en-US" altLang="en-US"/>
              <a:t> (page 240)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3" action="ppaction://hlinkfile"/>
              </a:rPr>
              <a:t>StickFigure.java</a:t>
            </a:r>
            <a:r>
              <a:rPr lang="en-US" altLang="en-US"/>
              <a:t> (page 242)</a:t>
            </a:r>
          </a:p>
        </p:txBody>
      </p:sp>
    </p:spTree>
  </p:cSld>
  <p:clrMapOvr>
    <a:masterClrMapping/>
  </p:clrMapOvr>
  <p:transition spd="med">
    <p:diamond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208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Chapter 4 has focused on:</a:t>
            </a:r>
          </a:p>
          <a:p>
            <a:pPr lvl="1">
              <a:spcBef>
                <a:spcPct val="60000"/>
              </a:spcBef>
            </a:pPr>
            <a:r>
              <a:rPr lang="en-US" altLang="en-US"/>
              <a:t>class definitions</a:t>
            </a:r>
          </a:p>
          <a:p>
            <a:pPr lvl="1"/>
            <a:r>
              <a:rPr lang="en-US" altLang="en-US"/>
              <a:t>encapsulation and Java modifiers</a:t>
            </a:r>
          </a:p>
          <a:p>
            <a:pPr lvl="1"/>
            <a:r>
              <a:rPr lang="en-US" altLang="en-US"/>
              <a:t>method declaration, invocation, and parameter passing</a:t>
            </a:r>
          </a:p>
          <a:p>
            <a:pPr lvl="1"/>
            <a:r>
              <a:rPr lang="en-US" altLang="en-US"/>
              <a:t>method overloading</a:t>
            </a:r>
          </a:p>
          <a:p>
            <a:pPr lvl="1"/>
            <a:r>
              <a:rPr lang="en-US" altLang="en-US"/>
              <a:t>method decomposition</a:t>
            </a:r>
          </a:p>
          <a:p>
            <a:pPr lvl="1"/>
            <a:r>
              <a:rPr lang="en-US" altLang="en-US"/>
              <a:t>graphics-based objects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String</a:t>
            </a:r>
            <a:r>
              <a:rPr lang="en-US" altLang="en-US"/>
              <a:t> class was provided for us by the Java standard class library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But we can also write our own classes that define specific objects that we need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For example, suppose we want to write a program that simulates the flipping of a coin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We can write 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Coin</a:t>
            </a:r>
            <a:r>
              <a:rPr lang="en-US" altLang="en-US"/>
              <a:t> class to represent a coin object</a:t>
            </a:r>
          </a:p>
        </p:txBody>
      </p:sp>
    </p:spTree>
  </p:cSld>
  <p:clrMapOvr>
    <a:masterClrMapping/>
  </p:clrMapOvr>
  <p:transition spd="med"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class contains data declarations and method declarations</a:t>
            </a:r>
          </a:p>
        </p:txBody>
      </p:sp>
      <p:grpSp>
        <p:nvGrpSpPr>
          <p:cNvPr id="99343" name="Group 15"/>
          <p:cNvGrpSpPr>
            <a:grpSpLocks/>
          </p:cNvGrpSpPr>
          <p:nvPr/>
        </p:nvGrpSpPr>
        <p:grpSpPr bwMode="auto">
          <a:xfrm>
            <a:off x="1371600" y="2362200"/>
            <a:ext cx="2362200" cy="3810000"/>
            <a:chOff x="864" y="1392"/>
            <a:chExt cx="1488" cy="2400"/>
          </a:xfrm>
        </p:grpSpPr>
        <p:sp>
          <p:nvSpPr>
            <p:cNvPr id="99332" name="AutoShape 4"/>
            <p:cNvSpPr>
              <a:spLocks noChangeArrowheads="1"/>
            </p:cNvSpPr>
            <p:nvPr/>
          </p:nvSpPr>
          <p:spPr bwMode="auto">
            <a:xfrm>
              <a:off x="864" y="1392"/>
              <a:ext cx="1488" cy="2400"/>
            </a:xfrm>
            <a:prstGeom prst="flowChartAlternateProcess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3" name="Rectangle 5"/>
            <p:cNvSpPr>
              <a:spLocks noChangeArrowheads="1"/>
            </p:cNvSpPr>
            <p:nvPr/>
          </p:nvSpPr>
          <p:spPr bwMode="auto">
            <a:xfrm>
              <a:off x="1056" y="2064"/>
              <a:ext cx="1104" cy="48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4" name="Rectangle 6"/>
            <p:cNvSpPr>
              <a:spLocks noChangeArrowheads="1"/>
            </p:cNvSpPr>
            <p:nvPr/>
          </p:nvSpPr>
          <p:spPr bwMode="auto">
            <a:xfrm>
              <a:off x="1056" y="2616"/>
              <a:ext cx="1104" cy="3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5" name="Rectangle 7"/>
            <p:cNvSpPr>
              <a:spLocks noChangeArrowheads="1"/>
            </p:cNvSpPr>
            <p:nvPr/>
          </p:nvSpPr>
          <p:spPr bwMode="auto">
            <a:xfrm>
              <a:off x="1056" y="3024"/>
              <a:ext cx="1104" cy="5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1056" y="1536"/>
              <a:ext cx="89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en-US" sz="1800" b="1">
                  <a:solidFill>
                    <a:schemeClr val="bg2"/>
                  </a:solidFill>
                  <a:latin typeface="Courier New" pitchFamily="49" charset="0"/>
                </a:rPr>
                <a:t>int x, y;</a:t>
              </a:r>
            </a:p>
            <a:p>
              <a:pPr algn="l"/>
              <a:r>
                <a:rPr lang="en-US" altLang="en-US" sz="1800" b="1">
                  <a:solidFill>
                    <a:schemeClr val="bg2"/>
                  </a:solidFill>
                  <a:latin typeface="Courier New" pitchFamily="49" charset="0"/>
                </a:rPr>
                <a:t>char ch;</a:t>
              </a:r>
              <a:endParaRPr lang="en-US" altLang="en-US"/>
            </a:p>
          </p:txBody>
        </p:sp>
      </p:grp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4892675" y="2667000"/>
            <a:ext cx="2300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Data declarations</a:t>
            </a:r>
            <a:endParaRPr lang="en-US" alt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5094288" y="4419600"/>
            <a:ext cx="2652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Method declarations</a:t>
            </a:r>
            <a:endParaRPr lang="en-US" alt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9339" name="Line 11"/>
          <p:cNvSpPr>
            <a:spLocks noChangeShapeType="1"/>
          </p:cNvSpPr>
          <p:nvPr/>
        </p:nvSpPr>
        <p:spPr bwMode="auto">
          <a:xfrm flipH="1">
            <a:off x="3200400" y="2895600"/>
            <a:ext cx="1371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342" name="Group 14"/>
          <p:cNvGrpSpPr>
            <a:grpSpLocks/>
          </p:cNvGrpSpPr>
          <p:nvPr/>
        </p:nvGrpSpPr>
        <p:grpSpPr bwMode="auto">
          <a:xfrm>
            <a:off x="3581400" y="3429000"/>
            <a:ext cx="1143000" cy="2438400"/>
            <a:chOff x="2256" y="2064"/>
            <a:chExt cx="960" cy="1536"/>
          </a:xfrm>
        </p:grpSpPr>
        <p:sp>
          <p:nvSpPr>
            <p:cNvPr id="99340" name="AutoShape 12"/>
            <p:cNvSpPr>
              <a:spLocks/>
            </p:cNvSpPr>
            <p:nvPr/>
          </p:nvSpPr>
          <p:spPr bwMode="auto">
            <a:xfrm>
              <a:off x="2256" y="2064"/>
              <a:ext cx="528" cy="1536"/>
            </a:xfrm>
            <a:prstGeom prst="rightBrace">
              <a:avLst>
                <a:gd name="adj1" fmla="val 24242"/>
                <a:gd name="adj2" fmla="val 50000"/>
              </a:avLst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1" name="Line 13"/>
            <p:cNvSpPr>
              <a:spLocks noChangeShapeType="1"/>
            </p:cNvSpPr>
            <p:nvPr/>
          </p:nvSpPr>
          <p:spPr bwMode="auto">
            <a:xfrm flipH="1">
              <a:off x="2784" y="2832"/>
              <a:ext cx="43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7" grpId="0" autoUpdateAnimBg="0"/>
      <p:bldP spid="99338" grpId="0" autoUpdateAnimBg="0"/>
      <p:bldP spid="993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Coin Class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In our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Coin</a:t>
            </a:r>
            <a:r>
              <a:rPr lang="en-US" altLang="en-US"/>
              <a:t> class we could define the following data:</a:t>
            </a:r>
          </a:p>
          <a:p>
            <a:pPr lvl="1">
              <a:spcBef>
                <a:spcPct val="70000"/>
              </a:spcBef>
            </a:pP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face</a:t>
            </a:r>
            <a:r>
              <a:rPr lang="en-US" altLang="en-US"/>
              <a:t>, an integer that represents the current face</a:t>
            </a:r>
          </a:p>
          <a:p>
            <a:pPr lvl="1">
              <a:spcBef>
                <a:spcPct val="70000"/>
              </a:spcBef>
            </a:pP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HEADS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TAILS</a:t>
            </a:r>
            <a:r>
              <a:rPr lang="en-US" altLang="en-US"/>
              <a:t>, integer constants that represent the two possible states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We might also define the following methods: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Coin</a:t>
            </a:r>
            <a:r>
              <a:rPr lang="en-US" altLang="en-US"/>
              <a:t> constructor, to initialize the object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flip</a:t>
            </a:r>
            <a:r>
              <a:rPr lang="en-US" altLang="en-US"/>
              <a:t> method, to flip the coin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isHeads</a:t>
            </a:r>
            <a:r>
              <a:rPr lang="en-US" altLang="en-US"/>
              <a:t> method, to determine if the current face is heads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toString</a:t>
            </a:r>
            <a:r>
              <a:rPr lang="en-US" altLang="en-US"/>
              <a:t> method, to return a string description for printing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Coin Class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2" action="ppaction://hlinkfile"/>
              </a:rPr>
              <a:t>CountFlips.java</a:t>
            </a:r>
            <a:r>
              <a:rPr lang="en-US" altLang="en-US"/>
              <a:t> (page 199)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3" action="ppaction://hlinkfile"/>
              </a:rPr>
              <a:t>Coin.java</a:t>
            </a:r>
            <a:r>
              <a:rPr lang="en-US" altLang="en-US"/>
              <a:t> (page 200)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Note that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CountFlips</a:t>
            </a:r>
            <a:r>
              <a:rPr lang="en-US" altLang="en-US"/>
              <a:t> program did not use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toString</a:t>
            </a:r>
            <a:r>
              <a:rPr lang="en-US" altLang="en-US"/>
              <a:t> method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A program will not necessarily use every service provided by an object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Once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Coin</a:t>
            </a:r>
            <a:r>
              <a:rPr lang="en-US" altLang="en-US"/>
              <a:t> class has been defined, we can use it again in other programs as needed</a:t>
            </a:r>
          </a:p>
        </p:txBody>
      </p:sp>
    </p:spTree>
  </p:cSld>
  <p:clrMapOvr>
    <a:masterClrMapping/>
  </p:clrMapOvr>
  <p:transition spd="med"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Scope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The </a:t>
            </a:r>
            <a:r>
              <a:rPr lang="en-US" altLang="en-US" i="1"/>
              <a:t>scope</a:t>
            </a:r>
            <a:r>
              <a:rPr lang="en-US" altLang="en-US"/>
              <a:t> of data is the area in a program in which that data can be used (referenced)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Data declared at the class level can be used by all methods in that class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Data declared within a method can be used only in that method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Data declared within a method is called </a:t>
            </a:r>
            <a:r>
              <a:rPr lang="en-US" altLang="en-US" i="1"/>
              <a:t>local data</a:t>
            </a:r>
            <a:endParaRPr lang="en-US" altLang="en-US"/>
          </a:p>
        </p:txBody>
      </p:sp>
    </p:spTree>
  </p:cSld>
  <p:clrMapOvr>
    <a:masterClrMapping/>
  </p:clrMapOvr>
  <p:transition spd="med">
    <p:diamond/>
  </p:transition>
</p:sld>
</file>

<file path=ppt/theme/theme1.xml><?xml version="1.0" encoding="utf-8"?>
<a:theme xmlns:a="http://schemas.openxmlformats.org/drawingml/2006/main" name="2_CS1">
  <a:themeElements>
    <a:clrScheme name="2_CS1 9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FFCC00"/>
      </a:hlink>
      <a:folHlink>
        <a:srgbClr val="1C6D9A"/>
      </a:folHlink>
    </a:clrScheme>
    <a:fontScheme name="2_CS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FF0000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t" anchorCtr="1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FF0000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t" anchorCtr="1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CS1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S1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S1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S1 9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C00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</Template>
  <TotalTime>1188</TotalTime>
  <Words>2393</Words>
  <Application>Microsoft Office PowerPoint</Application>
  <PresentationFormat>On-screen Show (4:3)</PresentationFormat>
  <Paragraphs>333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Times New Roman</vt:lpstr>
      <vt:lpstr>Arial</vt:lpstr>
      <vt:lpstr>Wingdings</vt:lpstr>
      <vt:lpstr>Arial Narrow</vt:lpstr>
      <vt:lpstr>Courier New</vt:lpstr>
      <vt:lpstr>Verdana</vt:lpstr>
      <vt:lpstr>2_CS1</vt:lpstr>
      <vt:lpstr>Chapter 4:  Writing Classes </vt:lpstr>
      <vt:lpstr>Writing Classes</vt:lpstr>
      <vt:lpstr>Objects</vt:lpstr>
      <vt:lpstr>Classes</vt:lpstr>
      <vt:lpstr>Classes</vt:lpstr>
      <vt:lpstr>Classes</vt:lpstr>
      <vt:lpstr>The Coin Class</vt:lpstr>
      <vt:lpstr>The Coin Class</vt:lpstr>
      <vt:lpstr>Data Scope</vt:lpstr>
      <vt:lpstr>Instance Data</vt:lpstr>
      <vt:lpstr>Instance Data</vt:lpstr>
      <vt:lpstr>Encapsulation</vt:lpstr>
      <vt:lpstr>Encapsulation</vt:lpstr>
      <vt:lpstr>Encapsulation</vt:lpstr>
      <vt:lpstr>Visibility Modifiers</vt:lpstr>
      <vt:lpstr>Visibility Modifiers</vt:lpstr>
      <vt:lpstr>Visibility Modifiers</vt:lpstr>
      <vt:lpstr>Visibility Modifiers</vt:lpstr>
      <vt:lpstr>Driver Programs</vt:lpstr>
      <vt:lpstr>Method Declarations</vt:lpstr>
      <vt:lpstr>Method Control Flow</vt:lpstr>
      <vt:lpstr>Method Control Flow</vt:lpstr>
      <vt:lpstr>Method Header</vt:lpstr>
      <vt:lpstr>Method Body</vt:lpstr>
      <vt:lpstr>The return Statement</vt:lpstr>
      <vt:lpstr>Parameters</vt:lpstr>
      <vt:lpstr>Preconditions and Postconditions</vt:lpstr>
      <vt:lpstr>Constructors Revisited</vt:lpstr>
      <vt:lpstr>Local Data</vt:lpstr>
      <vt:lpstr>Accessors and Mutators</vt:lpstr>
      <vt:lpstr>Overloading Methods</vt:lpstr>
      <vt:lpstr>Overloading Methods</vt:lpstr>
      <vt:lpstr>Overloaded Methods</vt:lpstr>
      <vt:lpstr>Overloading Methods</vt:lpstr>
      <vt:lpstr>Method Decomposition</vt:lpstr>
      <vt:lpstr>Pig Latin</vt:lpstr>
      <vt:lpstr>Object Relationships</vt:lpstr>
      <vt:lpstr>Object Relationships</vt:lpstr>
      <vt:lpstr>Aggregation</vt:lpstr>
      <vt:lpstr>Applet Methods</vt:lpstr>
      <vt:lpstr>Graphical Objects</vt:lpstr>
      <vt:lpstr>Summary</vt:lpstr>
    </vt:vector>
  </TitlesOfParts>
  <Company>Villanova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Writing Classes</dc:title>
  <dc:creator>John Lewis</dc:creator>
  <cp:lastModifiedBy>hatcher</cp:lastModifiedBy>
  <cp:revision>70</cp:revision>
  <dcterms:created xsi:type="dcterms:W3CDTF">1999-08-23T17:38:43Z</dcterms:created>
  <dcterms:modified xsi:type="dcterms:W3CDTF">2010-11-11T14:40:51Z</dcterms:modified>
</cp:coreProperties>
</file>