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443" r:id="rId2"/>
    <p:sldId id="445" r:id="rId3"/>
    <p:sldId id="410" r:id="rId4"/>
    <p:sldId id="411" r:id="rId5"/>
    <p:sldId id="350" r:id="rId6"/>
    <p:sldId id="412" r:id="rId7"/>
    <p:sldId id="413" r:id="rId8"/>
    <p:sldId id="442" r:id="rId9"/>
    <p:sldId id="444" r:id="rId1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5" d="100"/>
          <a:sy n="105" d="100"/>
        </p:scale>
        <p:origin x="-2056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38238" y="0"/>
            <a:ext cx="693737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t" anchorCtr="1" compatLnSpc="1">
            <a:prstTxWarp prst="textNoShape">
              <a:avLst/>
            </a:prstTxWarp>
            <a:spAutoFit/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943475" y="0"/>
            <a:ext cx="8572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t" anchorCtr="1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9363"/>
            <a:ext cx="65087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96050" y="8869363"/>
            <a:ext cx="3619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EFBF5C6B-043E-4295-B69C-3D30CFA21B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67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7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67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267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25BE4F-EE33-4D82-A051-F362602306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906" name="Group 205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1907" name="Rectangle 2051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08" name="Rectangle 2052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1909" name="Rectangle 205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914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51910" name="Rectangle 2054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981200"/>
            <a:ext cx="7543800" cy="3962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51916" name="Rectangle 2060"/>
          <p:cNvSpPr>
            <a:spLocks noChangeArrowheads="1"/>
          </p:cNvSpPr>
          <p:nvPr/>
        </p:nvSpPr>
        <p:spPr bwMode="auto">
          <a:xfrm rot="-5400000">
            <a:off x="4495800" y="-2971800"/>
            <a:ext cx="152400" cy="9144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1917" name="Rectangle 2061"/>
          <p:cNvSpPr>
            <a:spLocks noChangeArrowheads="1"/>
          </p:cNvSpPr>
          <p:nvPr userDrawn="1"/>
        </p:nvSpPr>
        <p:spPr bwMode="auto">
          <a:xfrm>
            <a:off x="1195388" y="6319838"/>
            <a:ext cx="18224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sz="1200"/>
              <a:t>© 2006 Pearson Education</a:t>
            </a:r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10" grpId="0" build="p" autoUpdateAnimBg="0" advAuto="0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519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B2221F-F611-42F4-99AE-E265DE3E81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98438"/>
            <a:ext cx="2076450" cy="5926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98438"/>
            <a:ext cx="6076950" cy="5926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A708A9-0B24-40EC-8BD5-A6E750C497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438"/>
            <a:ext cx="7818438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076700" cy="4905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076700" cy="4905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929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A62EED1-1968-46F4-959F-80D9BC677A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7A1509-80F3-4851-90DE-105E6D434E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1DA64E-1EEF-4202-B7AE-1FBD667335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0767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0767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86541E-EA73-438E-8036-459E524B63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943AD9-B79F-4F7F-B626-88BDA53866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666489-AEA9-4F45-81C9-D8449DDF33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BE1D55-626A-451F-8667-616F14F3AC4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D85EC8-103C-4ADC-A3F2-FFF9A7EA9A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AAAE5E-8396-40DC-A69E-7D6DD785BA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058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fld id="{3586E5DE-9D80-447C-B6C2-4CA8AA892BB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5088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98438"/>
            <a:ext cx="78184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50890" name="AutoShape 10"/>
          <p:cNvSpPr>
            <a:spLocks noChangeArrowheads="1"/>
          </p:cNvSpPr>
          <p:nvPr/>
        </p:nvSpPr>
        <p:spPr bwMode="auto">
          <a:xfrm flipH="1">
            <a:off x="0" y="914400"/>
            <a:ext cx="9144000" cy="152400"/>
          </a:xfrm>
          <a:prstGeom prst="homePlate">
            <a:avLst>
              <a:gd name="adj" fmla="val 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891" name="Rectangle 11"/>
          <p:cNvSpPr>
            <a:spLocks noChangeArrowheads="1"/>
          </p:cNvSpPr>
          <p:nvPr userDrawn="1"/>
        </p:nvSpPr>
        <p:spPr bwMode="auto">
          <a:xfrm>
            <a:off x="1195388" y="6319838"/>
            <a:ext cx="18224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sz="1200"/>
              <a:t>© 2006 Pearson Education</a:t>
            </a: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ransition spd="med">
    <p:diamond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kumimoji="1" sz="24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 b="1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 kumimoji="1" b="1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X"/>
        <a:defRPr kumimoji="1" b="1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kumimoji="1" b="1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kumimoji="1" b="1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kumimoji="1" b="1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kumimoji="1" b="1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kumimoji="1" b="1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examples/chap03/Multiples.java" TargetMode="External"/><Relationship Id="rId2" Type="http://schemas.openxmlformats.org/officeDocument/2006/relationships/hyperlink" Target="../examples/chap03/Counter3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../examples/chap03/Stars.java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772400" cy="41116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output is produced by the following fragment?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32289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3200" dirty="0" smtClean="0"/>
              <a:t>int num = 1, max = </a:t>
            </a:r>
            <a:r>
              <a:rPr lang="en-US" sz="3200" dirty="0" smtClean="0"/>
              <a:t>20;</a:t>
            </a:r>
            <a:endParaRPr lang="en-US" sz="3200" dirty="0" smtClean="0"/>
          </a:p>
          <a:p>
            <a:pPr>
              <a:spcBef>
                <a:spcPts val="0"/>
              </a:spcBef>
              <a:buNone/>
            </a:pPr>
            <a:r>
              <a:rPr lang="en-US" sz="3200" dirty="0" smtClean="0"/>
              <a:t> while (num &lt; max)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 smtClean="0"/>
              <a:t>  {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 smtClean="0"/>
              <a:t>       if (num%2 == 0)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 smtClean="0"/>
              <a:t>            </a:t>
            </a:r>
            <a:r>
              <a:rPr lang="en-US" sz="3200" dirty="0" err="1" smtClean="0"/>
              <a:t>System.out.println</a:t>
            </a:r>
            <a:r>
              <a:rPr lang="en-US" sz="3200" dirty="0" smtClean="0"/>
              <a:t>(num);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 smtClean="0"/>
              <a:t>       num++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 smtClean="0"/>
              <a:t>  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A1509-80F3-4851-90DE-105E6D434ED9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define and illustrate the correct syntax for the For Statement</a:t>
            </a:r>
          </a:p>
          <a:p>
            <a:r>
              <a:rPr lang="en-US" dirty="0" smtClean="0"/>
              <a:t>To apply the For Statement in your code as part of the algorithm</a:t>
            </a:r>
          </a:p>
          <a:p>
            <a:r>
              <a:rPr lang="en-US" dirty="0" smtClean="0"/>
              <a:t>Correctly analyze when to use the While Loop vs. the For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A1509-80F3-4851-90DE-105E6D434ED9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2FB40-99EA-4487-9B39-84546D0EF5F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for Statement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790575"/>
          </a:xfrm>
        </p:spPr>
        <p:txBody>
          <a:bodyPr/>
          <a:lstStyle/>
          <a:p>
            <a:r>
              <a:rPr lang="en-US" altLang="en-US"/>
              <a:t>The </a:t>
            </a:r>
            <a:r>
              <a:rPr lang="en-US" altLang="en-US" i="1"/>
              <a:t>for statement</a:t>
            </a:r>
            <a:r>
              <a:rPr lang="en-US" altLang="en-US"/>
              <a:t> has the following syntax:</a:t>
            </a: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1077913" y="3505200"/>
            <a:ext cx="71945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en-US" sz="2000" b="1">
                <a:latin typeface="Courier New" pitchFamily="49" charset="0"/>
              </a:rPr>
              <a:t>for ( </a:t>
            </a:r>
            <a:r>
              <a:rPr lang="en-US" altLang="en-US" sz="2000" b="1" i="1">
                <a:solidFill>
                  <a:srgbClr val="FFFF99"/>
                </a:solidFill>
                <a:latin typeface="Courier New" pitchFamily="49" charset="0"/>
              </a:rPr>
              <a:t>initialization</a:t>
            </a:r>
            <a:r>
              <a:rPr lang="en-US" altLang="en-US" sz="2000" b="1">
                <a:latin typeface="Courier New" pitchFamily="49" charset="0"/>
              </a:rPr>
              <a:t> ; </a:t>
            </a:r>
            <a:r>
              <a:rPr lang="en-US" altLang="en-US" sz="2000" b="1" i="1">
                <a:solidFill>
                  <a:srgbClr val="FFFF99"/>
                </a:solidFill>
                <a:latin typeface="Courier New" pitchFamily="49" charset="0"/>
              </a:rPr>
              <a:t>condition</a:t>
            </a:r>
            <a:r>
              <a:rPr lang="en-US" altLang="en-US" sz="2000" b="1">
                <a:latin typeface="Courier New" pitchFamily="49" charset="0"/>
              </a:rPr>
              <a:t> ; </a:t>
            </a:r>
            <a:r>
              <a:rPr lang="en-US" altLang="en-US" sz="2000" b="1" i="1">
                <a:solidFill>
                  <a:srgbClr val="FFFF99"/>
                </a:solidFill>
                <a:latin typeface="Courier New" pitchFamily="49" charset="0"/>
              </a:rPr>
              <a:t>increment</a:t>
            </a:r>
            <a:r>
              <a:rPr lang="en-US" altLang="en-US" sz="2000" b="1">
                <a:latin typeface="Courier New" pitchFamily="49" charset="0"/>
              </a:rPr>
              <a:t> )</a:t>
            </a:r>
          </a:p>
          <a:p>
            <a:pPr algn="l"/>
            <a:r>
              <a:rPr lang="en-US" altLang="en-US" sz="2000" b="1">
                <a:latin typeface="Courier New" pitchFamily="49" charset="0"/>
              </a:rPr>
              <a:t>   </a:t>
            </a:r>
            <a:r>
              <a:rPr lang="en-US" altLang="en-US" sz="2000" b="1" i="1">
                <a:solidFill>
                  <a:srgbClr val="FFFF99"/>
                </a:solidFill>
                <a:latin typeface="Courier New" pitchFamily="49" charset="0"/>
              </a:rPr>
              <a:t>statement</a:t>
            </a:r>
            <a:r>
              <a:rPr lang="en-US" altLang="en-US" sz="2000" b="1">
                <a:latin typeface="Courier New" pitchFamily="49" charset="0"/>
              </a:rPr>
              <a:t>;</a:t>
            </a:r>
          </a:p>
        </p:txBody>
      </p:sp>
      <p:grpSp>
        <p:nvGrpSpPr>
          <p:cNvPr id="203789" name="Group 13"/>
          <p:cNvGrpSpPr>
            <a:grpSpLocks/>
          </p:cNvGrpSpPr>
          <p:nvPr/>
        </p:nvGrpSpPr>
        <p:grpSpPr bwMode="auto">
          <a:xfrm>
            <a:off x="777875" y="2133600"/>
            <a:ext cx="1328738" cy="1295400"/>
            <a:chOff x="531" y="1536"/>
            <a:chExt cx="837" cy="816"/>
          </a:xfrm>
        </p:grpSpPr>
        <p:sp>
          <p:nvSpPr>
            <p:cNvPr id="203781" name="Text Box 5"/>
            <p:cNvSpPr txBox="1">
              <a:spLocks noChangeArrowheads="1"/>
            </p:cNvSpPr>
            <p:nvPr/>
          </p:nvSpPr>
          <p:spPr bwMode="auto">
            <a:xfrm>
              <a:off x="531" y="1536"/>
              <a:ext cx="837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Reserved</a:t>
              </a:r>
            </a:p>
            <a:p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word</a:t>
              </a: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03785" name="Line 9"/>
            <p:cNvSpPr>
              <a:spLocks noChangeShapeType="1"/>
            </p:cNvSpPr>
            <p:nvPr/>
          </p:nvSpPr>
          <p:spPr bwMode="auto">
            <a:xfrm>
              <a:off x="912" y="2016"/>
              <a:ext cx="0" cy="336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3790" name="Group 14"/>
          <p:cNvGrpSpPr>
            <a:grpSpLocks/>
          </p:cNvGrpSpPr>
          <p:nvPr/>
        </p:nvGrpSpPr>
        <p:grpSpPr bwMode="auto">
          <a:xfrm>
            <a:off x="2446338" y="1981200"/>
            <a:ext cx="2906712" cy="1447800"/>
            <a:chOff x="1582" y="1440"/>
            <a:chExt cx="1831" cy="912"/>
          </a:xfrm>
        </p:grpSpPr>
        <p:sp>
          <p:nvSpPr>
            <p:cNvPr id="203782" name="Text Box 6"/>
            <p:cNvSpPr txBox="1">
              <a:spLocks noChangeArrowheads="1"/>
            </p:cNvSpPr>
            <p:nvPr/>
          </p:nvSpPr>
          <p:spPr bwMode="auto">
            <a:xfrm>
              <a:off x="1582" y="1440"/>
              <a:ext cx="1831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The </a:t>
              </a:r>
              <a:r>
                <a:rPr lang="en-US" altLang="en-US" sz="2000" b="1" i="1">
                  <a:solidFill>
                    <a:srgbClr val="FFFF99"/>
                  </a:solidFill>
                  <a:latin typeface="Courier New" pitchFamily="49" charset="0"/>
                </a:rPr>
                <a:t>initialization</a:t>
              </a:r>
              <a:endParaRPr lang="en-US" altLang="en-US" sz="2000" b="1">
                <a:solidFill>
                  <a:schemeClr val="hlink"/>
                </a:solidFill>
                <a:latin typeface="Arial" charset="0"/>
              </a:endParaRPr>
            </a:p>
            <a:p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is executed once</a:t>
              </a:r>
            </a:p>
            <a:p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before the loop begins</a:t>
              </a: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03786" name="Line 10"/>
            <p:cNvSpPr>
              <a:spLocks noChangeShapeType="1"/>
            </p:cNvSpPr>
            <p:nvPr/>
          </p:nvSpPr>
          <p:spPr bwMode="auto">
            <a:xfrm flipH="1">
              <a:off x="2112" y="2112"/>
              <a:ext cx="144" cy="24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3791" name="Group 15"/>
          <p:cNvGrpSpPr>
            <a:grpSpLocks/>
          </p:cNvGrpSpPr>
          <p:nvPr/>
        </p:nvGrpSpPr>
        <p:grpSpPr bwMode="auto">
          <a:xfrm>
            <a:off x="5446713" y="1981200"/>
            <a:ext cx="3375025" cy="1447800"/>
            <a:chOff x="3472" y="1440"/>
            <a:chExt cx="2126" cy="912"/>
          </a:xfrm>
        </p:grpSpPr>
        <p:sp>
          <p:nvSpPr>
            <p:cNvPr id="203783" name="Text Box 7"/>
            <p:cNvSpPr txBox="1">
              <a:spLocks noChangeArrowheads="1"/>
            </p:cNvSpPr>
            <p:nvPr/>
          </p:nvSpPr>
          <p:spPr bwMode="auto">
            <a:xfrm>
              <a:off x="3472" y="1440"/>
              <a:ext cx="2126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The </a:t>
              </a:r>
              <a:r>
                <a:rPr lang="en-US" altLang="en-US" sz="2000" b="1" i="1">
                  <a:solidFill>
                    <a:srgbClr val="FFFF99"/>
                  </a:solidFill>
                  <a:latin typeface="Courier New" pitchFamily="49" charset="0"/>
                </a:rPr>
                <a:t>statement</a:t>
              </a:r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 is</a:t>
              </a:r>
            </a:p>
            <a:p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executed until the</a:t>
              </a:r>
            </a:p>
            <a:p>
              <a:r>
                <a:rPr lang="en-US" altLang="en-US" sz="2000" b="1" i="1">
                  <a:solidFill>
                    <a:srgbClr val="FFFF99"/>
                  </a:solidFill>
                  <a:latin typeface="Courier New" pitchFamily="49" charset="0"/>
                </a:rPr>
                <a:t>condition</a:t>
              </a:r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 becomes false</a:t>
              </a: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03787" name="Line 11"/>
            <p:cNvSpPr>
              <a:spLocks noChangeShapeType="1"/>
            </p:cNvSpPr>
            <p:nvPr/>
          </p:nvSpPr>
          <p:spPr bwMode="auto">
            <a:xfrm flipH="1">
              <a:off x="3648" y="2064"/>
              <a:ext cx="432" cy="28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3793" name="Group 17"/>
          <p:cNvGrpSpPr>
            <a:grpSpLocks/>
          </p:cNvGrpSpPr>
          <p:nvPr/>
        </p:nvGrpSpPr>
        <p:grpSpPr bwMode="auto">
          <a:xfrm>
            <a:off x="260350" y="4022725"/>
            <a:ext cx="8623300" cy="1387475"/>
            <a:chOff x="205" y="2726"/>
            <a:chExt cx="5432" cy="874"/>
          </a:xfrm>
        </p:grpSpPr>
        <p:sp>
          <p:nvSpPr>
            <p:cNvPr id="203784" name="Text Box 8"/>
            <p:cNvSpPr txBox="1">
              <a:spLocks noChangeArrowheads="1"/>
            </p:cNvSpPr>
            <p:nvPr/>
          </p:nvSpPr>
          <p:spPr bwMode="auto">
            <a:xfrm>
              <a:off x="205" y="3158"/>
              <a:ext cx="5432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The</a:t>
              </a:r>
              <a:r>
                <a:rPr lang="en-US" altLang="en-US" sz="2000" b="1">
                  <a:solidFill>
                    <a:schemeClr val="hlink"/>
                  </a:solidFill>
                  <a:latin typeface="Courier New" pitchFamily="49" charset="0"/>
                </a:rPr>
                <a:t> </a:t>
              </a:r>
              <a:r>
                <a:rPr lang="en-US" altLang="en-US" sz="2000" b="1" i="1">
                  <a:solidFill>
                    <a:srgbClr val="FFFF99"/>
                  </a:solidFill>
                  <a:latin typeface="Courier New" pitchFamily="49" charset="0"/>
                </a:rPr>
                <a:t>increment</a:t>
              </a:r>
              <a:r>
                <a:rPr lang="en-US" altLang="en-US" sz="2000" b="1">
                  <a:solidFill>
                    <a:schemeClr val="hlink"/>
                  </a:solidFill>
                  <a:latin typeface="Courier New" pitchFamily="49" charset="0"/>
                </a:rPr>
                <a:t> </a:t>
              </a:r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portion is executed at the end of each iteration</a:t>
              </a:r>
            </a:p>
            <a:p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The </a:t>
              </a:r>
              <a:r>
                <a:rPr lang="en-US" altLang="en-US" sz="2000" b="1" i="1">
                  <a:solidFill>
                    <a:srgbClr val="FFFF99"/>
                  </a:solidFill>
                  <a:latin typeface="Courier New" pitchFamily="49" charset="0"/>
                </a:rPr>
                <a:t>condition</a:t>
              </a:r>
              <a:r>
                <a:rPr lang="en-US" altLang="en-US" sz="2000" b="1" i="1">
                  <a:solidFill>
                    <a:schemeClr val="hlink"/>
                  </a:solidFill>
                  <a:latin typeface="Courier New" pitchFamily="49" charset="0"/>
                </a:rPr>
                <a:t>-</a:t>
              </a:r>
              <a:r>
                <a:rPr lang="en-US" altLang="en-US" sz="2000" b="1" i="1">
                  <a:solidFill>
                    <a:srgbClr val="FFFF99"/>
                  </a:solidFill>
                  <a:latin typeface="Courier New" pitchFamily="49" charset="0"/>
                </a:rPr>
                <a:t>statement</a:t>
              </a:r>
              <a:r>
                <a:rPr lang="en-US" altLang="en-US" sz="2000" b="1" i="1">
                  <a:solidFill>
                    <a:schemeClr val="hlink"/>
                  </a:solidFill>
                  <a:latin typeface="Courier New" pitchFamily="49" charset="0"/>
                </a:rPr>
                <a:t>-</a:t>
              </a:r>
              <a:r>
                <a:rPr lang="en-US" altLang="en-US" sz="2000" b="1" i="1">
                  <a:solidFill>
                    <a:srgbClr val="FFFF99"/>
                  </a:solidFill>
                  <a:latin typeface="Courier New" pitchFamily="49" charset="0"/>
                </a:rPr>
                <a:t>increment</a:t>
              </a:r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 cycle is executed repeatedly</a:t>
              </a: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03788" name="Line 12"/>
            <p:cNvSpPr>
              <a:spLocks noChangeShapeType="1"/>
            </p:cNvSpPr>
            <p:nvPr/>
          </p:nvSpPr>
          <p:spPr bwMode="auto">
            <a:xfrm flipV="1">
              <a:off x="3696" y="2726"/>
              <a:ext cx="672" cy="442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3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3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3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7FF52-0007-4F85-A6D8-A6046A99941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for Statement</a:t>
            </a:r>
          </a:p>
        </p:txBody>
      </p:sp>
      <p:sp>
        <p:nvSpPr>
          <p:cNvPr id="2048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for</a:t>
            </a:r>
            <a:r>
              <a:rPr lang="en-US" altLang="en-US"/>
              <a:t> loop is functionally equivalent to the following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while</a:t>
            </a:r>
            <a:r>
              <a:rPr lang="en-US" altLang="en-US"/>
              <a:t> loop structure:</a:t>
            </a:r>
          </a:p>
        </p:txBody>
      </p:sp>
      <p:sp>
        <p:nvSpPr>
          <p:cNvPr id="204804" name="Text Box 1028"/>
          <p:cNvSpPr txBox="1">
            <a:spLocks noChangeArrowheads="1"/>
          </p:cNvSpPr>
          <p:nvPr/>
        </p:nvSpPr>
        <p:spPr bwMode="auto">
          <a:xfrm>
            <a:off x="2635250" y="2514600"/>
            <a:ext cx="3079750" cy="1920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en-US" sz="2000" b="1" i="1">
                <a:solidFill>
                  <a:srgbClr val="FFFF99"/>
                </a:solidFill>
                <a:latin typeface="Courier New" pitchFamily="49" charset="0"/>
              </a:rPr>
              <a:t>initialization</a:t>
            </a:r>
            <a:r>
              <a:rPr lang="en-US" altLang="en-US" sz="2000" b="1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sz="2000" b="1">
                <a:latin typeface="Courier New" pitchFamily="49" charset="0"/>
              </a:rPr>
              <a:t>while ( </a:t>
            </a:r>
            <a:r>
              <a:rPr lang="en-US" altLang="en-US" sz="2000" b="1" i="1">
                <a:solidFill>
                  <a:srgbClr val="FFFF99"/>
                </a:solidFill>
                <a:latin typeface="Courier New" pitchFamily="49" charset="0"/>
              </a:rPr>
              <a:t>condition</a:t>
            </a:r>
            <a:r>
              <a:rPr lang="en-US" altLang="en-US" sz="2000" b="1">
                <a:latin typeface="Courier New" pitchFamily="49" charset="0"/>
              </a:rPr>
              <a:t> )</a:t>
            </a:r>
          </a:p>
          <a:p>
            <a:pPr algn="l"/>
            <a:r>
              <a:rPr lang="en-US" altLang="en-US" sz="2000" b="1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2000" b="1">
                <a:latin typeface="Courier New" pitchFamily="49" charset="0"/>
              </a:rPr>
              <a:t>   </a:t>
            </a:r>
            <a:r>
              <a:rPr lang="en-US" altLang="en-US" sz="2000" b="1" i="1">
                <a:solidFill>
                  <a:srgbClr val="FFFF99"/>
                </a:solidFill>
                <a:latin typeface="Courier New" pitchFamily="49" charset="0"/>
              </a:rPr>
              <a:t>statement</a:t>
            </a:r>
            <a:r>
              <a:rPr lang="en-US" altLang="en-US" sz="2000" b="1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sz="2000" b="1">
                <a:latin typeface="Courier New" pitchFamily="49" charset="0"/>
              </a:rPr>
              <a:t>   </a:t>
            </a:r>
            <a:r>
              <a:rPr lang="en-US" altLang="en-US" sz="2000" b="1" i="1">
                <a:solidFill>
                  <a:srgbClr val="FFFF99"/>
                </a:solidFill>
                <a:latin typeface="Courier New" pitchFamily="49" charset="0"/>
              </a:rPr>
              <a:t>increment</a:t>
            </a:r>
            <a:r>
              <a:rPr lang="en-US" altLang="en-US" sz="2000" b="1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sz="2000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D18CD-5334-47BB-9A26-99E29454282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8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Logic of a for loop</a:t>
            </a:r>
          </a:p>
        </p:txBody>
      </p:sp>
      <p:grpSp>
        <p:nvGrpSpPr>
          <p:cNvPr id="138269" name="Group 1053"/>
          <p:cNvGrpSpPr>
            <a:grpSpLocks/>
          </p:cNvGrpSpPr>
          <p:nvPr/>
        </p:nvGrpSpPr>
        <p:grpSpPr bwMode="auto">
          <a:xfrm>
            <a:off x="3352800" y="3581400"/>
            <a:ext cx="1600200" cy="1066800"/>
            <a:chOff x="2112" y="2256"/>
            <a:chExt cx="1008" cy="672"/>
          </a:xfrm>
        </p:grpSpPr>
        <p:grpSp>
          <p:nvGrpSpPr>
            <p:cNvPr id="138244" name="Group 1028"/>
            <p:cNvGrpSpPr>
              <a:grpSpLocks/>
            </p:cNvGrpSpPr>
            <p:nvPr/>
          </p:nvGrpSpPr>
          <p:grpSpPr bwMode="auto">
            <a:xfrm>
              <a:off x="2112" y="2688"/>
              <a:ext cx="1008" cy="240"/>
              <a:chOff x="2112" y="2496"/>
              <a:chExt cx="1008" cy="240"/>
            </a:xfrm>
          </p:grpSpPr>
          <p:sp>
            <p:nvSpPr>
              <p:cNvPr id="138245" name="Rectangle 1029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008" cy="240"/>
              </a:xfrm>
              <a:prstGeom prst="rect">
                <a:avLst/>
              </a:prstGeom>
              <a:solidFill>
                <a:srgbClr val="FFCC99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46" name="Text Box 1030"/>
              <p:cNvSpPr txBox="1">
                <a:spLocks noChangeArrowheads="1"/>
              </p:cNvSpPr>
              <p:nvPr/>
            </p:nvSpPr>
            <p:spPr bwMode="auto">
              <a:xfrm>
                <a:off x="2218" y="2496"/>
                <a:ext cx="79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altLang="en-US" sz="1800" b="1">
                    <a:solidFill>
                      <a:schemeClr val="bg2"/>
                    </a:solidFill>
                    <a:latin typeface="Arial" charset="0"/>
                  </a:rPr>
                  <a:t>statement</a:t>
                </a:r>
                <a:endParaRPr lang="en-US" altLang="en-US">
                  <a:latin typeface="Arial" charset="0"/>
                </a:endParaRPr>
              </a:p>
            </p:txBody>
          </p:sp>
        </p:grpSp>
        <p:cxnSp>
          <p:nvCxnSpPr>
            <p:cNvPr id="138247" name="AutoShape 1031"/>
            <p:cNvCxnSpPr>
              <a:cxnSpLocks noChangeShapeType="1"/>
              <a:stCxn id="138252" idx="2"/>
              <a:endCxn id="138245" idx="0"/>
            </p:cNvCxnSpPr>
            <p:nvPr/>
          </p:nvCxnSpPr>
          <p:spPr bwMode="auto">
            <a:xfrm>
              <a:off x="2616" y="2256"/>
              <a:ext cx="0" cy="432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</p:cxnSp>
        <p:sp>
          <p:nvSpPr>
            <p:cNvPr id="138248" name="Text Box 1032"/>
            <p:cNvSpPr txBox="1">
              <a:spLocks noChangeArrowheads="1"/>
            </p:cNvSpPr>
            <p:nvPr/>
          </p:nvSpPr>
          <p:spPr bwMode="auto">
            <a:xfrm>
              <a:off x="2644" y="2352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800" b="1">
                  <a:solidFill>
                    <a:schemeClr val="hlink"/>
                  </a:solidFill>
                  <a:latin typeface="Arial" charset="0"/>
                </a:rPr>
                <a:t>true</a:t>
              </a: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</p:grpSp>
      <p:cxnSp>
        <p:nvCxnSpPr>
          <p:cNvPr id="138249" name="AutoShape 1033"/>
          <p:cNvCxnSpPr>
            <a:cxnSpLocks noChangeShapeType="1"/>
            <a:stCxn id="138262" idx="1"/>
            <a:endCxn id="138252" idx="1"/>
          </p:cNvCxnSpPr>
          <p:nvPr/>
        </p:nvCxnSpPr>
        <p:spPr bwMode="auto">
          <a:xfrm rot="10800000">
            <a:off x="3200400" y="3124200"/>
            <a:ext cx="152400" cy="2019300"/>
          </a:xfrm>
          <a:prstGeom prst="bentConnector3">
            <a:avLst>
              <a:gd name="adj1" fmla="val 250000"/>
            </a:avLst>
          </a:prstGeom>
          <a:noFill/>
          <a:ln w="31750">
            <a:solidFill>
              <a:srgbClr val="FF0000"/>
            </a:solidFill>
            <a:miter lim="800000"/>
            <a:headEnd type="none" w="sm" len="sm"/>
            <a:tailEnd type="triangle" w="lg" len="med"/>
          </a:ln>
          <a:effectLst/>
        </p:spPr>
      </p:cxnSp>
      <p:grpSp>
        <p:nvGrpSpPr>
          <p:cNvPr id="138268" name="Group 1052"/>
          <p:cNvGrpSpPr>
            <a:grpSpLocks/>
          </p:cNvGrpSpPr>
          <p:nvPr/>
        </p:nvGrpSpPr>
        <p:grpSpPr bwMode="auto">
          <a:xfrm>
            <a:off x="3200400" y="2271713"/>
            <a:ext cx="1905000" cy="1309687"/>
            <a:chOff x="2016" y="1431"/>
            <a:chExt cx="1200" cy="825"/>
          </a:xfrm>
        </p:grpSpPr>
        <p:grpSp>
          <p:nvGrpSpPr>
            <p:cNvPr id="138251" name="Group 1035"/>
            <p:cNvGrpSpPr>
              <a:grpSpLocks/>
            </p:cNvGrpSpPr>
            <p:nvPr/>
          </p:nvGrpSpPr>
          <p:grpSpPr bwMode="auto">
            <a:xfrm>
              <a:off x="2016" y="1680"/>
              <a:ext cx="1200" cy="576"/>
              <a:chOff x="2016" y="1584"/>
              <a:chExt cx="1200" cy="576"/>
            </a:xfrm>
          </p:grpSpPr>
          <p:sp>
            <p:nvSpPr>
              <p:cNvPr id="138252" name="AutoShape 1036"/>
              <p:cNvSpPr>
                <a:spLocks noChangeArrowheads="1"/>
              </p:cNvSpPr>
              <p:nvPr/>
            </p:nvSpPr>
            <p:spPr bwMode="auto">
              <a:xfrm>
                <a:off x="2016" y="1584"/>
                <a:ext cx="1200" cy="576"/>
              </a:xfrm>
              <a:prstGeom prst="diamond">
                <a:avLst/>
              </a:prstGeom>
              <a:solidFill>
                <a:srgbClr val="FFCC99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53" name="Text Box 1037"/>
              <p:cNvSpPr txBox="1">
                <a:spLocks noChangeArrowheads="1"/>
              </p:cNvSpPr>
              <p:nvPr/>
            </p:nvSpPr>
            <p:spPr bwMode="auto">
              <a:xfrm>
                <a:off x="2226" y="1660"/>
                <a:ext cx="780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altLang="en-US" sz="1800" b="1">
                    <a:solidFill>
                      <a:schemeClr val="bg2"/>
                    </a:solidFill>
                    <a:latin typeface="Arial" charset="0"/>
                  </a:rPr>
                  <a:t>condition</a:t>
                </a:r>
              </a:p>
              <a:p>
                <a:r>
                  <a:rPr lang="en-US" altLang="en-US" sz="1800" b="1">
                    <a:solidFill>
                      <a:schemeClr val="bg2"/>
                    </a:solidFill>
                    <a:latin typeface="Arial" charset="0"/>
                  </a:rPr>
                  <a:t>evaluated</a:t>
                </a:r>
                <a:endParaRPr lang="en-US" altLang="en-US">
                  <a:latin typeface="Arial" charset="0"/>
                </a:endParaRPr>
              </a:p>
            </p:txBody>
          </p:sp>
        </p:grpSp>
        <p:cxnSp>
          <p:nvCxnSpPr>
            <p:cNvPr id="138254" name="AutoShape 1038"/>
            <p:cNvCxnSpPr>
              <a:cxnSpLocks noChangeShapeType="1"/>
              <a:stCxn id="138260" idx="2"/>
              <a:endCxn id="138252" idx="0"/>
            </p:cNvCxnSpPr>
            <p:nvPr/>
          </p:nvCxnSpPr>
          <p:spPr bwMode="auto">
            <a:xfrm>
              <a:off x="2616" y="1431"/>
              <a:ext cx="0" cy="249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</p:cxnSp>
      </p:grpSp>
      <p:grpSp>
        <p:nvGrpSpPr>
          <p:cNvPr id="138271" name="Group 1055"/>
          <p:cNvGrpSpPr>
            <a:grpSpLocks/>
          </p:cNvGrpSpPr>
          <p:nvPr/>
        </p:nvGrpSpPr>
        <p:grpSpPr bwMode="auto">
          <a:xfrm>
            <a:off x="4114800" y="3124200"/>
            <a:ext cx="1943100" cy="2895600"/>
            <a:chOff x="2592" y="1968"/>
            <a:chExt cx="1224" cy="1824"/>
          </a:xfrm>
        </p:grpSpPr>
        <p:cxnSp>
          <p:nvCxnSpPr>
            <p:cNvPr id="138256" name="AutoShape 1040"/>
            <p:cNvCxnSpPr>
              <a:cxnSpLocks noChangeShapeType="1"/>
              <a:stCxn id="138252" idx="3"/>
            </p:cNvCxnSpPr>
            <p:nvPr/>
          </p:nvCxnSpPr>
          <p:spPr bwMode="auto">
            <a:xfrm flipH="1">
              <a:off x="2592" y="1968"/>
              <a:ext cx="624" cy="1824"/>
            </a:xfrm>
            <a:prstGeom prst="bentConnector4">
              <a:avLst>
                <a:gd name="adj1" fmla="val -23079"/>
                <a:gd name="adj2" fmla="val 87444"/>
              </a:avLst>
            </a:prstGeom>
            <a:noFill/>
            <a:ln w="31750">
              <a:solidFill>
                <a:srgbClr val="FF0000"/>
              </a:solidFill>
              <a:miter lim="800000"/>
              <a:headEnd type="none" w="sm" len="sm"/>
              <a:tailEnd type="triangle" w="lg" len="med"/>
            </a:ln>
            <a:effectLst/>
          </p:spPr>
        </p:cxnSp>
        <p:sp>
          <p:nvSpPr>
            <p:cNvPr id="138257" name="Text Box 1041"/>
            <p:cNvSpPr txBox="1">
              <a:spLocks noChangeArrowheads="1"/>
            </p:cNvSpPr>
            <p:nvPr/>
          </p:nvSpPr>
          <p:spPr bwMode="auto">
            <a:xfrm>
              <a:off x="3372" y="2352"/>
              <a:ext cx="44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800" b="1">
                  <a:solidFill>
                    <a:schemeClr val="hlink"/>
                  </a:solidFill>
                  <a:latin typeface="Arial" charset="0"/>
                </a:rPr>
                <a:t>false</a:t>
              </a: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</p:grpSp>
      <p:grpSp>
        <p:nvGrpSpPr>
          <p:cNvPr id="138270" name="Group 1054"/>
          <p:cNvGrpSpPr>
            <a:grpSpLocks/>
          </p:cNvGrpSpPr>
          <p:nvPr/>
        </p:nvGrpSpPr>
        <p:grpSpPr bwMode="auto">
          <a:xfrm>
            <a:off x="3352800" y="4648200"/>
            <a:ext cx="1600200" cy="685800"/>
            <a:chOff x="2112" y="2928"/>
            <a:chExt cx="1008" cy="432"/>
          </a:xfrm>
        </p:grpSpPr>
        <p:grpSp>
          <p:nvGrpSpPr>
            <p:cNvPr id="138261" name="Group 1045"/>
            <p:cNvGrpSpPr>
              <a:grpSpLocks/>
            </p:cNvGrpSpPr>
            <p:nvPr/>
          </p:nvGrpSpPr>
          <p:grpSpPr bwMode="auto">
            <a:xfrm>
              <a:off x="2112" y="3120"/>
              <a:ext cx="1008" cy="240"/>
              <a:chOff x="2112" y="2496"/>
              <a:chExt cx="1008" cy="240"/>
            </a:xfrm>
          </p:grpSpPr>
          <p:sp>
            <p:nvSpPr>
              <p:cNvPr id="138262" name="Rectangle 1046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008" cy="240"/>
              </a:xfrm>
              <a:prstGeom prst="rect">
                <a:avLst/>
              </a:prstGeom>
              <a:solidFill>
                <a:srgbClr val="FFCC99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63" name="Text Box 1047"/>
              <p:cNvSpPr txBox="1">
                <a:spLocks noChangeArrowheads="1"/>
              </p:cNvSpPr>
              <p:nvPr/>
            </p:nvSpPr>
            <p:spPr bwMode="auto">
              <a:xfrm>
                <a:off x="2214" y="2496"/>
                <a:ext cx="80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altLang="en-US" sz="1800" b="1">
                    <a:solidFill>
                      <a:schemeClr val="bg2"/>
                    </a:solidFill>
                    <a:latin typeface="Arial" charset="0"/>
                  </a:rPr>
                  <a:t>increment</a:t>
                </a:r>
                <a:endParaRPr lang="en-US" altLang="en-US">
                  <a:latin typeface="Arial" charset="0"/>
                </a:endParaRPr>
              </a:p>
            </p:txBody>
          </p:sp>
        </p:grpSp>
        <p:cxnSp>
          <p:nvCxnSpPr>
            <p:cNvPr id="138264" name="AutoShape 1048"/>
            <p:cNvCxnSpPr>
              <a:cxnSpLocks noChangeShapeType="1"/>
              <a:stCxn id="138245" idx="2"/>
              <a:endCxn id="138263" idx="0"/>
            </p:cNvCxnSpPr>
            <p:nvPr/>
          </p:nvCxnSpPr>
          <p:spPr bwMode="auto">
            <a:xfrm>
              <a:off x="2616" y="2928"/>
              <a:ext cx="0" cy="192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</p:cxnSp>
      </p:grpSp>
      <p:grpSp>
        <p:nvGrpSpPr>
          <p:cNvPr id="138267" name="Group 1051"/>
          <p:cNvGrpSpPr>
            <a:grpSpLocks/>
          </p:cNvGrpSpPr>
          <p:nvPr/>
        </p:nvGrpSpPr>
        <p:grpSpPr bwMode="auto">
          <a:xfrm>
            <a:off x="3352800" y="1371600"/>
            <a:ext cx="1600200" cy="914400"/>
            <a:chOff x="2112" y="864"/>
            <a:chExt cx="1008" cy="576"/>
          </a:xfrm>
        </p:grpSpPr>
        <p:grpSp>
          <p:nvGrpSpPr>
            <p:cNvPr id="138258" name="Group 1042"/>
            <p:cNvGrpSpPr>
              <a:grpSpLocks/>
            </p:cNvGrpSpPr>
            <p:nvPr/>
          </p:nvGrpSpPr>
          <p:grpSpPr bwMode="auto">
            <a:xfrm>
              <a:off x="2112" y="1200"/>
              <a:ext cx="1008" cy="240"/>
              <a:chOff x="2112" y="2496"/>
              <a:chExt cx="1008" cy="240"/>
            </a:xfrm>
          </p:grpSpPr>
          <p:sp>
            <p:nvSpPr>
              <p:cNvPr id="138259" name="Rectangle 1043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008" cy="240"/>
              </a:xfrm>
              <a:prstGeom prst="rect">
                <a:avLst/>
              </a:prstGeom>
              <a:solidFill>
                <a:srgbClr val="FFCC99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60" name="Text Box 1044"/>
              <p:cNvSpPr txBox="1">
                <a:spLocks noChangeArrowheads="1"/>
              </p:cNvSpPr>
              <p:nvPr/>
            </p:nvSpPr>
            <p:spPr bwMode="auto">
              <a:xfrm>
                <a:off x="2142" y="2496"/>
                <a:ext cx="94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altLang="en-US" sz="1800" b="1">
                    <a:solidFill>
                      <a:schemeClr val="bg2"/>
                    </a:solidFill>
                    <a:latin typeface="Arial" charset="0"/>
                  </a:rPr>
                  <a:t>initialization</a:t>
                </a:r>
                <a:endParaRPr lang="en-US" altLang="en-US">
                  <a:latin typeface="Arial" charset="0"/>
                </a:endParaRPr>
              </a:p>
            </p:txBody>
          </p:sp>
        </p:grpSp>
        <p:cxnSp>
          <p:nvCxnSpPr>
            <p:cNvPr id="138266" name="AutoShape 1050"/>
            <p:cNvCxnSpPr>
              <a:cxnSpLocks noChangeShapeType="1"/>
              <a:endCxn id="138260" idx="0"/>
            </p:cNvCxnSpPr>
            <p:nvPr/>
          </p:nvCxnSpPr>
          <p:spPr bwMode="auto">
            <a:xfrm>
              <a:off x="2616" y="864"/>
              <a:ext cx="0" cy="336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</p:cxn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3A72F-04B6-4C93-AC3E-0A03727632B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58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for Statement</a:t>
            </a:r>
          </a:p>
        </p:txBody>
      </p:sp>
      <p:sp>
        <p:nvSpPr>
          <p:cNvPr id="2058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US" altLang="en-US"/>
              <a:t>Like a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while</a:t>
            </a:r>
            <a:r>
              <a:rPr lang="en-US" altLang="en-US"/>
              <a:t> loop, the condition of a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for</a:t>
            </a:r>
            <a:r>
              <a:rPr lang="en-US" altLang="en-US"/>
              <a:t> statement is tested prior to executing the loop body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Therefore, the body of a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for</a:t>
            </a:r>
            <a:r>
              <a:rPr lang="en-US" altLang="en-US"/>
              <a:t> loop will execute zero or more times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It is well suited for executing a loop a specific number of times that can be determined in advance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See </a:t>
            </a:r>
            <a:r>
              <a:rPr lang="en-US" altLang="en-US">
                <a:hlinkClick r:id="rId2" action="ppaction://hlinkfile"/>
              </a:rPr>
              <a:t>Counter2.java</a:t>
            </a:r>
            <a:r>
              <a:rPr lang="en-US" altLang="en-US"/>
              <a:t> (page 161)</a:t>
            </a:r>
          </a:p>
          <a:p>
            <a:pPr algn="just">
              <a:spcBef>
                <a:spcPct val="75000"/>
              </a:spcBef>
            </a:pPr>
            <a:r>
              <a:rPr lang="en-US" altLang="en-US"/>
              <a:t>See </a:t>
            </a:r>
            <a:r>
              <a:rPr lang="en-US" altLang="en-US">
                <a:hlinkClick r:id="rId3" action="ppaction://hlinkfile"/>
              </a:rPr>
              <a:t>Multiples.java</a:t>
            </a:r>
            <a:r>
              <a:rPr lang="en-US" altLang="en-US"/>
              <a:t> (page 163)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See </a:t>
            </a:r>
            <a:r>
              <a:rPr lang="en-US" altLang="en-US">
                <a:hlinkClick r:id="rId4" action="ppaction://hlinkfile"/>
              </a:rPr>
              <a:t>Stars.java</a:t>
            </a:r>
            <a:r>
              <a:rPr lang="en-US" altLang="en-US"/>
              <a:t> (page 165)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F950E-947C-4749-959A-0F2CD5669D7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for Statement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Each expression in the header of a for loop is optional</a:t>
            </a:r>
          </a:p>
          <a:p>
            <a:pPr lvl="3"/>
            <a:endParaRPr lang="en-US" altLang="en-US"/>
          </a:p>
          <a:p>
            <a:pPr lvl="1"/>
            <a:r>
              <a:rPr lang="en-US" altLang="en-US"/>
              <a:t>If the </a:t>
            </a:r>
            <a:r>
              <a:rPr lang="en-US" altLang="en-US" i="1">
                <a:solidFill>
                  <a:srgbClr val="FFFF99"/>
                </a:solidFill>
                <a:latin typeface="Courier New" pitchFamily="49" charset="0"/>
              </a:rPr>
              <a:t>initialization</a:t>
            </a:r>
            <a:r>
              <a:rPr lang="en-US" altLang="en-US"/>
              <a:t> is left out, no initialization is performed</a:t>
            </a:r>
          </a:p>
          <a:p>
            <a:pPr lvl="1"/>
            <a:r>
              <a:rPr lang="en-US" altLang="en-US"/>
              <a:t>If the </a:t>
            </a:r>
            <a:r>
              <a:rPr lang="en-US" altLang="en-US" i="1">
                <a:solidFill>
                  <a:srgbClr val="FFFF99"/>
                </a:solidFill>
                <a:latin typeface="Courier New" pitchFamily="49" charset="0"/>
              </a:rPr>
              <a:t>condition</a:t>
            </a:r>
            <a:r>
              <a:rPr lang="en-US" altLang="en-US"/>
              <a:t> is left out, it is always considered to be true, and therefore creates an infinite loop</a:t>
            </a:r>
          </a:p>
          <a:p>
            <a:pPr lvl="1"/>
            <a:r>
              <a:rPr lang="en-US" altLang="en-US"/>
              <a:t>If the </a:t>
            </a:r>
            <a:r>
              <a:rPr lang="en-US" altLang="en-US" i="1">
                <a:solidFill>
                  <a:srgbClr val="FFFF99"/>
                </a:solidFill>
                <a:latin typeface="Courier New" pitchFamily="49" charset="0"/>
              </a:rPr>
              <a:t>increment</a:t>
            </a:r>
            <a:r>
              <a:rPr lang="en-US" altLang="en-US"/>
              <a:t> is left out, no increment operation is performed</a:t>
            </a:r>
          </a:p>
          <a:p>
            <a:pPr lvl="1">
              <a:buFontTx/>
              <a:buNone/>
            </a:pPr>
            <a:endParaRPr lang="en-US" altLang="en-US"/>
          </a:p>
          <a:p>
            <a:r>
              <a:rPr lang="en-US" altLang="en-US"/>
              <a:t>Both semi-colons are always required in 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for</a:t>
            </a:r>
            <a:r>
              <a:rPr lang="en-US" altLang="en-US"/>
              <a:t> loop header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25B77-DCBE-4899-B55E-8D58FDF8ED9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588250" cy="685800"/>
          </a:xfrm>
        </p:spPr>
        <p:txBody>
          <a:bodyPr/>
          <a:lstStyle/>
          <a:p>
            <a:r>
              <a:rPr lang="en-US" altLang="en-US"/>
              <a:t>Choosing a Loop Structure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US" altLang="en-US"/>
              <a:t>When you can’t determine how many times you want to execute the loop body, use a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while</a:t>
            </a:r>
            <a:r>
              <a:rPr lang="en-US" altLang="en-US"/>
              <a:t> statement</a:t>
            </a:r>
          </a:p>
          <a:p>
            <a:pPr>
              <a:spcBef>
                <a:spcPct val="75000"/>
              </a:spcBef>
              <a:buFont typeface="Wingdings" pitchFamily="2" charset="2"/>
              <a:buNone/>
            </a:pPr>
            <a:endParaRPr lang="en-US" altLang="en-US"/>
          </a:p>
          <a:p>
            <a:pPr>
              <a:spcBef>
                <a:spcPct val="75000"/>
              </a:spcBef>
            </a:pPr>
            <a:r>
              <a:rPr lang="en-US" altLang="en-US"/>
              <a:t>If you can determine how many times you want to execute the loop body, use a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for</a:t>
            </a:r>
            <a:r>
              <a:rPr lang="en-US" altLang="en-US"/>
              <a:t> statement</a:t>
            </a:r>
          </a:p>
          <a:p>
            <a:endParaRPr lang="en-US" alt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                             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9053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int num = 1, max = </a:t>
            </a:r>
            <a:r>
              <a:rPr lang="en-US" sz="2000" dirty="0" smtClean="0"/>
              <a:t>20;                          </a:t>
            </a:r>
            <a:r>
              <a:rPr lang="en-US" sz="2000" dirty="0" smtClean="0"/>
              <a:t>for (int num = 1; num &lt; 20; num++)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while (num &lt; max)                                    {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{                                                                   if (num%2 == 0)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   if (num%2 == 0)                                         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(num);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(num);                  }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     num++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 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A1509-80F3-4851-90DE-105E6D434ED9}" type="slidenum">
              <a:rPr lang="en-US" altLang="en-US" smtClean="0"/>
              <a:pPr/>
              <a:t>9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2667000" y="2743200"/>
            <a:ext cx="3048000" cy="0"/>
          </a:xfrm>
          <a:prstGeom prst="line">
            <a:avLst/>
          </a:prstGeom>
          <a:solidFill>
            <a:srgbClr val="FFFF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S1">
  <a:themeElements>
    <a:clrScheme name="2_CS1 9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FFCC00"/>
      </a:hlink>
      <a:folHlink>
        <a:srgbClr val="1C6D9A"/>
      </a:folHlink>
    </a:clrScheme>
    <a:fontScheme name="2_CS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rgbClr val="FF0000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t" anchorCtr="1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rgbClr val="FF0000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t" anchorCtr="1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CS1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S1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S1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S1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S1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S1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S1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S1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S1 9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FFCC00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slides</Template>
  <TotalTime>1758</TotalTime>
  <Words>432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2_CS1</vt:lpstr>
      <vt:lpstr>What output is produced by the following fragment?</vt:lpstr>
      <vt:lpstr>Objectives</vt:lpstr>
      <vt:lpstr>The for Statement</vt:lpstr>
      <vt:lpstr>The for Statement</vt:lpstr>
      <vt:lpstr>Logic of a for loop</vt:lpstr>
      <vt:lpstr>The for Statement</vt:lpstr>
      <vt:lpstr>The for Statement</vt:lpstr>
      <vt:lpstr>Choosing a Loop Structure</vt:lpstr>
      <vt:lpstr>While Loop                              For Loop</vt:lpstr>
    </vt:vector>
  </TitlesOfParts>
  <Company>Villanova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Program Statements</dc:title>
  <dc:creator>John Lewis</dc:creator>
  <cp:lastModifiedBy>hatcher</cp:lastModifiedBy>
  <cp:revision>90</cp:revision>
  <cp:lastPrinted>2000-01-21T17:44:28Z</cp:lastPrinted>
  <dcterms:created xsi:type="dcterms:W3CDTF">1999-08-23T17:38:43Z</dcterms:created>
  <dcterms:modified xsi:type="dcterms:W3CDTF">2010-10-30T05:03:37Z</dcterms:modified>
</cp:coreProperties>
</file>