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70B1-7C10-4AE2-9A63-D1A551234C01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A151-5DC8-4D58-B151-393F6685BE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70B1-7C10-4AE2-9A63-D1A551234C01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A151-5DC8-4D58-B151-393F6685BE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70B1-7C10-4AE2-9A63-D1A551234C01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A151-5DC8-4D58-B151-393F6685BE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70B1-7C10-4AE2-9A63-D1A551234C01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A151-5DC8-4D58-B151-393F6685BE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70B1-7C10-4AE2-9A63-D1A551234C01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A151-5DC8-4D58-B151-393F6685BE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70B1-7C10-4AE2-9A63-D1A551234C01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A151-5DC8-4D58-B151-393F6685BE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70B1-7C10-4AE2-9A63-D1A551234C01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A151-5DC8-4D58-B151-393F6685BE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70B1-7C10-4AE2-9A63-D1A551234C01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A151-5DC8-4D58-B151-393F6685BE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70B1-7C10-4AE2-9A63-D1A551234C01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A151-5DC8-4D58-B151-393F6685BE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70B1-7C10-4AE2-9A63-D1A551234C01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A151-5DC8-4D58-B151-393F6685BE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70B1-7C10-4AE2-9A63-D1A551234C01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A151-5DC8-4D58-B151-393F6685BE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770B1-7C10-4AE2-9A63-D1A551234C01}" type="datetimeFigureOut">
              <a:rPr lang="en-US" smtClean="0"/>
              <a:pPr/>
              <a:t>3/10/2011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4A151-5DC8-4D58-B151-393F6685BE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cursio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40888" y="1371600"/>
            <a:ext cx="5039314" cy="4038600"/>
          </a:xfrm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the result when </a:t>
            </a:r>
            <a:r>
              <a:rPr lang="en-US" sz="3200" dirty="0" err="1" smtClean="0">
                <a:solidFill>
                  <a:srgbClr val="FF0000"/>
                </a:solidFill>
              </a:rPr>
              <a:t>printNumber</a:t>
            </a:r>
            <a:r>
              <a:rPr lang="en-US" sz="3200" dirty="0" smtClean="0">
                <a:solidFill>
                  <a:srgbClr val="FF0000"/>
                </a:solidFill>
              </a:rPr>
              <a:t>(6) is called?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printNumber</a:t>
            </a:r>
            <a:r>
              <a:rPr lang="en-US" dirty="0" smtClean="0"/>
              <a:t> (int n)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if ( n &gt;= 0)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{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printNumber</a:t>
            </a:r>
            <a:r>
              <a:rPr lang="en-US" dirty="0" smtClean="0"/>
              <a:t> (n – 1)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System.out.print</a:t>
            </a:r>
            <a:r>
              <a:rPr lang="en-US" dirty="0" smtClean="0"/>
              <a:t> (n);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}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} </a:t>
            </a:r>
            <a:endParaRPr lang="en-US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SOP </a:t>
            </a:r>
            <a:r>
              <a:rPr lang="en-US" i="1" u="sng" dirty="0" smtClean="0"/>
              <a:t>before</a:t>
            </a:r>
            <a:r>
              <a:rPr lang="en-US" dirty="0" smtClean="0"/>
              <a:t> the                               SOP </a:t>
            </a:r>
            <a:r>
              <a:rPr lang="en-US" i="1" u="sng" dirty="0" smtClean="0"/>
              <a:t>after</a:t>
            </a:r>
            <a:r>
              <a:rPr lang="en-US" dirty="0" smtClean="0"/>
              <a:t> the </a:t>
            </a:r>
          </a:p>
          <a:p>
            <a:pPr>
              <a:buNone/>
            </a:pPr>
            <a:r>
              <a:rPr lang="en-US" dirty="0" smtClean="0"/>
              <a:t>Recursive call!                                 Recursive call!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/>
              <a:t>SOP(0)             </a:t>
            </a:r>
            <a:r>
              <a:rPr lang="en-US" dirty="0" err="1" smtClean="0"/>
              <a:t>printnum</a:t>
            </a:r>
            <a:r>
              <a:rPr lang="en-US" dirty="0" smtClean="0"/>
              <a:t>(0)             </a:t>
            </a:r>
            <a:r>
              <a:rPr lang="en-US" dirty="0" smtClean="0"/>
              <a:t>SOP(0)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/>
              <a:t>SOP(1)             </a:t>
            </a:r>
            <a:r>
              <a:rPr lang="en-US" dirty="0" err="1" smtClean="0"/>
              <a:t>printnum</a:t>
            </a:r>
            <a:r>
              <a:rPr lang="en-US" dirty="0" smtClean="0"/>
              <a:t>(1)             </a:t>
            </a:r>
            <a:r>
              <a:rPr lang="en-US" dirty="0" smtClean="0"/>
              <a:t>SOP(1)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/>
              <a:t>SOP(2)             </a:t>
            </a:r>
            <a:r>
              <a:rPr lang="en-US" dirty="0" err="1" smtClean="0"/>
              <a:t>printnum</a:t>
            </a:r>
            <a:r>
              <a:rPr lang="en-US" dirty="0" smtClean="0"/>
              <a:t>(2)             </a:t>
            </a:r>
            <a:r>
              <a:rPr lang="en-US" dirty="0" smtClean="0"/>
              <a:t>SOP(2)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/>
              <a:t>SOP(3)             </a:t>
            </a:r>
            <a:r>
              <a:rPr lang="en-US" dirty="0" err="1" smtClean="0"/>
              <a:t>printnum</a:t>
            </a:r>
            <a:r>
              <a:rPr lang="en-US" dirty="0" smtClean="0"/>
              <a:t>(3)             </a:t>
            </a:r>
            <a:r>
              <a:rPr lang="en-US" dirty="0" smtClean="0"/>
              <a:t>SOP(3)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/>
              <a:t>SOP(4)             </a:t>
            </a:r>
            <a:r>
              <a:rPr lang="en-US" dirty="0" err="1" smtClean="0"/>
              <a:t>printnum</a:t>
            </a:r>
            <a:r>
              <a:rPr lang="en-US" dirty="0" smtClean="0"/>
              <a:t>(4)             </a:t>
            </a:r>
            <a:r>
              <a:rPr lang="en-US" dirty="0" smtClean="0"/>
              <a:t>SOP(4)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/>
              <a:t>SOP(5)             </a:t>
            </a:r>
            <a:r>
              <a:rPr lang="en-US" dirty="0" err="1" smtClean="0"/>
              <a:t>printnum</a:t>
            </a:r>
            <a:r>
              <a:rPr lang="en-US" dirty="0" smtClean="0"/>
              <a:t>(5)             </a:t>
            </a:r>
            <a:r>
              <a:rPr lang="en-US" dirty="0" smtClean="0"/>
              <a:t>SOP(5)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</a:t>
            </a:r>
            <a:r>
              <a:rPr lang="en-US" dirty="0" smtClean="0"/>
              <a:t>SOP(6)             </a:t>
            </a:r>
            <a:r>
              <a:rPr lang="en-US" dirty="0" err="1" smtClean="0"/>
              <a:t>printnum</a:t>
            </a:r>
            <a:r>
              <a:rPr lang="en-US" dirty="0" smtClean="0"/>
              <a:t>(6</a:t>
            </a:r>
            <a:r>
              <a:rPr lang="en-US" smtClean="0"/>
              <a:t>) </a:t>
            </a:r>
            <a:r>
              <a:rPr lang="en-US" smtClean="0"/>
              <a:t>            </a:t>
            </a:r>
            <a:r>
              <a:rPr lang="en-US" smtClean="0"/>
              <a:t>SOP(6</a:t>
            </a:r>
            <a:r>
              <a:rPr lang="en-US" smtClean="0"/>
              <a:t>)      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8229600" y="2133600"/>
            <a:ext cx="304800" cy="2895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flipV="1">
            <a:off x="609600" y="2133600"/>
            <a:ext cx="304800" cy="2895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have a little fun!</a:t>
            </a:r>
            <a:endParaRPr lang="en-US" dirty="0"/>
          </a:p>
        </p:txBody>
      </p:sp>
      <p:pic>
        <p:nvPicPr>
          <p:cNvPr id="4" name="Content Placeholder 3" descr="recursion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600200"/>
            <a:ext cx="4372303" cy="3962400"/>
          </a:xfrm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762000"/>
          </a:xfrm>
        </p:spPr>
        <p:txBody>
          <a:bodyPr/>
          <a:lstStyle/>
          <a:p>
            <a:r>
              <a:rPr lang="en-US" dirty="0" smtClean="0"/>
              <a:t>Yikes!</a:t>
            </a:r>
            <a:endParaRPr lang="en-US" dirty="0"/>
          </a:p>
        </p:txBody>
      </p:sp>
      <p:pic>
        <p:nvPicPr>
          <p:cNvPr id="4" name="Picture 3" descr="recur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1828800"/>
            <a:ext cx="2304818" cy="3588513"/>
          </a:xfrm>
          <a:prstGeom prst="rect">
            <a:avLst/>
          </a:prstGeom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RACECAR</a:t>
            </a:r>
          </a:p>
          <a:p>
            <a:pPr algn="ctr">
              <a:buNone/>
            </a:pPr>
            <a:r>
              <a:rPr lang="en-US" sz="4800" dirty="0" smtClean="0">
                <a:solidFill>
                  <a:schemeClr val="bg1">
                    <a:lumMod val="85000"/>
                  </a:schemeClr>
                </a:solidFill>
              </a:rPr>
              <a:t>R</a:t>
            </a:r>
            <a:r>
              <a:rPr lang="en-US" sz="4800" dirty="0" smtClean="0"/>
              <a:t>ACECA</a:t>
            </a:r>
            <a:r>
              <a:rPr lang="en-US" sz="4800" dirty="0">
                <a:solidFill>
                  <a:schemeClr val="bg1">
                    <a:lumMod val="85000"/>
                  </a:schemeClr>
                </a:solidFill>
              </a:rPr>
              <a:t>R</a:t>
            </a:r>
          </a:p>
          <a:p>
            <a:pPr algn="ctr">
              <a:buNone/>
            </a:pPr>
            <a:r>
              <a:rPr lang="en-US" sz="4800" dirty="0">
                <a:solidFill>
                  <a:schemeClr val="bg1">
                    <a:lumMod val="85000"/>
                  </a:schemeClr>
                </a:solidFill>
              </a:rPr>
              <a:t>RA</a:t>
            </a:r>
            <a:r>
              <a:rPr lang="en-US" sz="4800" dirty="0" smtClean="0"/>
              <a:t>CEC</a:t>
            </a:r>
            <a:r>
              <a:rPr lang="en-US" sz="4800" dirty="0">
                <a:solidFill>
                  <a:schemeClr val="bg1">
                    <a:lumMod val="85000"/>
                  </a:schemeClr>
                </a:solidFill>
              </a:rPr>
              <a:t>AR</a:t>
            </a:r>
          </a:p>
          <a:p>
            <a:pPr algn="ctr">
              <a:buNone/>
            </a:pPr>
            <a:r>
              <a:rPr lang="en-US" sz="4800" dirty="0">
                <a:solidFill>
                  <a:schemeClr val="bg1">
                    <a:lumMod val="85000"/>
                  </a:schemeClr>
                </a:solidFill>
              </a:rPr>
              <a:t>RAC</a:t>
            </a:r>
            <a:r>
              <a:rPr lang="en-US" sz="4800" dirty="0" smtClean="0"/>
              <a:t>E</a:t>
            </a:r>
            <a:r>
              <a:rPr lang="en-US" sz="4800" dirty="0">
                <a:solidFill>
                  <a:schemeClr val="bg1">
                    <a:lumMod val="85000"/>
                  </a:schemeClr>
                </a:solidFill>
              </a:rPr>
              <a:t>CAR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recursive method is a method that calls itself.</a:t>
            </a:r>
          </a:p>
          <a:p>
            <a:r>
              <a:rPr lang="en-US" dirty="0" smtClean="0"/>
              <a:t>Every recursive method has two distinctive parts</a:t>
            </a:r>
          </a:p>
          <a:p>
            <a:pPr lvl="1"/>
            <a:r>
              <a:rPr lang="en-US" dirty="0" smtClean="0"/>
              <a:t>A base case or termination condition that causes the method to end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nonbase</a:t>
            </a:r>
            <a:r>
              <a:rPr lang="en-US" dirty="0" smtClean="0"/>
              <a:t> case whose actions move the algorithm toward the base case and termination</a:t>
            </a:r>
            <a:endParaRPr lang="en-US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drawLine</a:t>
            </a:r>
            <a:r>
              <a:rPr lang="en-US" dirty="0" smtClean="0"/>
              <a:t>(int n)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if (n == 0)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System.out.println</a:t>
            </a:r>
            <a:r>
              <a:rPr lang="en-US" dirty="0" smtClean="0"/>
              <a:t>(“That’s all, folks!”);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else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for (int </a:t>
            </a:r>
            <a:r>
              <a:rPr lang="en-US" dirty="0" err="1" smtClean="0"/>
              <a:t>i</a:t>
            </a:r>
            <a:r>
              <a:rPr lang="en-US" dirty="0" smtClean="0"/>
              <a:t> = 1; </a:t>
            </a:r>
            <a:r>
              <a:rPr lang="en-US" dirty="0" err="1" smtClean="0"/>
              <a:t>i</a:t>
            </a:r>
            <a:r>
              <a:rPr lang="en-US" dirty="0" smtClean="0"/>
              <a:t> &lt;=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/>
              <a:t>System.out.print</a:t>
            </a:r>
            <a:r>
              <a:rPr lang="en-US" dirty="0" smtClean="0"/>
              <a:t>(“*”);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drawline</a:t>
            </a:r>
            <a:r>
              <a:rPr lang="en-US" dirty="0" smtClean="0"/>
              <a:t>(n – 1);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The method call </a:t>
            </a:r>
            <a:r>
              <a:rPr lang="en-US" i="1" dirty="0" err="1" smtClean="0">
                <a:solidFill>
                  <a:srgbClr val="FF0000"/>
                </a:solidFill>
              </a:rPr>
              <a:t>drawLine</a:t>
            </a:r>
            <a:r>
              <a:rPr lang="en-US" i="1" dirty="0" smtClean="0">
                <a:solidFill>
                  <a:srgbClr val="FF0000"/>
                </a:solidFill>
              </a:rPr>
              <a:t>(3) produces what output?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output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***</a:t>
            </a:r>
          </a:p>
          <a:p>
            <a:pPr>
              <a:buNone/>
            </a:pPr>
            <a:r>
              <a:rPr lang="en-US" dirty="0" smtClean="0"/>
              <a:t>**</a:t>
            </a:r>
          </a:p>
          <a:p>
            <a:pPr>
              <a:buNone/>
            </a:pPr>
            <a:r>
              <a:rPr lang="en-US" dirty="0" smtClean="0"/>
              <a:t>*</a:t>
            </a:r>
          </a:p>
          <a:p>
            <a:pPr>
              <a:buNone/>
            </a:pPr>
            <a:r>
              <a:rPr lang="en-US" dirty="0" smtClean="0"/>
              <a:t>That’s all, folks!</a:t>
            </a:r>
            <a:endParaRPr lang="en-US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recursion must have a base case </a:t>
            </a:r>
            <a:r>
              <a:rPr lang="en-US" i="1" u="sng" dirty="0" smtClean="0"/>
              <a:t>or</a:t>
            </a:r>
            <a:r>
              <a:rPr lang="en-US" dirty="0" smtClean="0"/>
              <a:t> we have infinite recursion which will not return any result.</a:t>
            </a:r>
            <a:endParaRPr lang="en-US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public int sum (int num)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{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int result;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if (num == 1)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result = 1;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else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result = num + sum(num – 1)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return result;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  <a:endParaRPr lang="en-US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happens when sum(4) is called?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990600"/>
            <a:ext cx="12954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2133600"/>
            <a:ext cx="1295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5200" y="3200400"/>
            <a:ext cx="1295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53000" y="4419600"/>
            <a:ext cx="1295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3200" y="5562600"/>
            <a:ext cx="1295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cxnSp>
        <p:nvCxnSpPr>
          <p:cNvPr id="33" name="Elbow Connector 32"/>
          <p:cNvCxnSpPr>
            <a:stCxn id="4" idx="2"/>
            <a:endCxn id="5" idx="1"/>
          </p:cNvCxnSpPr>
          <p:nvPr/>
        </p:nvCxnSpPr>
        <p:spPr>
          <a:xfrm rot="16200000" flipH="1">
            <a:off x="1371600" y="1562100"/>
            <a:ext cx="876300" cy="8001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32"/>
          <p:cNvCxnSpPr/>
          <p:nvPr/>
        </p:nvCxnSpPr>
        <p:spPr>
          <a:xfrm rot="16200000" flipH="1">
            <a:off x="2552700" y="2705100"/>
            <a:ext cx="876300" cy="8001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32"/>
          <p:cNvCxnSpPr/>
          <p:nvPr/>
        </p:nvCxnSpPr>
        <p:spPr>
          <a:xfrm rot="16200000" flipH="1">
            <a:off x="4076700" y="3771900"/>
            <a:ext cx="876300" cy="8001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32"/>
          <p:cNvCxnSpPr/>
          <p:nvPr/>
        </p:nvCxnSpPr>
        <p:spPr>
          <a:xfrm rot="16200000" flipH="1">
            <a:off x="5600700" y="4991100"/>
            <a:ext cx="876300" cy="8001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10800000">
            <a:off x="2133600" y="1219200"/>
            <a:ext cx="838200" cy="762000"/>
          </a:xfrm>
          <a:prstGeom prst="bentConnector3">
            <a:avLst>
              <a:gd name="adj1" fmla="val -3776"/>
            </a:avLst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 rot="10800000">
            <a:off x="3505200" y="2438400"/>
            <a:ext cx="838200" cy="762000"/>
          </a:xfrm>
          <a:prstGeom prst="bentConnector3">
            <a:avLst>
              <a:gd name="adj1" fmla="val -3776"/>
            </a:avLst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/>
          <p:nvPr/>
        </p:nvCxnSpPr>
        <p:spPr>
          <a:xfrm rot="10800000">
            <a:off x="4876800" y="3505200"/>
            <a:ext cx="838200" cy="762000"/>
          </a:xfrm>
          <a:prstGeom prst="bentConnector3">
            <a:avLst>
              <a:gd name="adj1" fmla="val -3776"/>
            </a:avLst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>
          <a:xfrm rot="10800000">
            <a:off x="6324600" y="4648200"/>
            <a:ext cx="838200" cy="762000"/>
          </a:xfrm>
          <a:prstGeom prst="bentConnector3">
            <a:avLst>
              <a:gd name="adj1" fmla="val -3776"/>
            </a:avLst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447800" y="1981200"/>
            <a:ext cx="76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sum(4)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2667000" y="3124200"/>
            <a:ext cx="76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sum(3)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4114800" y="4191000"/>
            <a:ext cx="76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sum(2)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5715000" y="5486400"/>
            <a:ext cx="76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sum(1)</a:t>
            </a:r>
            <a:endParaRPr lang="en-US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6477000" y="4267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result = 1</a:t>
            </a:r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3733800" y="2057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result = 6</a:t>
            </a:r>
            <a:endParaRPr lang="en-US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5257800" y="3124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result = 3</a:t>
            </a:r>
            <a:endParaRPr lang="en-US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2362200" y="838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Result = 10</a:t>
            </a:r>
            <a:endParaRPr lang="en-US" sz="1400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337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Recursion</vt:lpstr>
      <vt:lpstr>What is this?</vt:lpstr>
      <vt:lpstr>Recursion</vt:lpstr>
      <vt:lpstr>Slide 5</vt:lpstr>
      <vt:lpstr>The output is…</vt:lpstr>
      <vt:lpstr>Recursion</vt:lpstr>
      <vt:lpstr>Another Example</vt:lpstr>
      <vt:lpstr>Slide 9</vt:lpstr>
      <vt:lpstr>What is the result when printNumber(6) is called?</vt:lpstr>
      <vt:lpstr>Slide 11</vt:lpstr>
      <vt:lpstr>Let’s have a little fun!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hatcher</dc:creator>
  <cp:lastModifiedBy>hatcher</cp:lastModifiedBy>
  <cp:revision>16</cp:revision>
  <dcterms:created xsi:type="dcterms:W3CDTF">2010-03-05T02:50:10Z</dcterms:created>
  <dcterms:modified xsi:type="dcterms:W3CDTF">2011-03-10T19:57:15Z</dcterms:modified>
</cp:coreProperties>
</file>