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cher, Thomas" userId="89dc66b8-a996-44f7-995f-99e8203f1292" providerId="ADAL" clId="{19D743F9-04D3-4850-81F2-A0347890E5D9}"/>
    <pc:docChg chg="custSel addSld modSld">
      <pc:chgData name="Hatcher, Thomas" userId="89dc66b8-a996-44f7-995f-99e8203f1292" providerId="ADAL" clId="{19D743F9-04D3-4850-81F2-A0347890E5D9}" dt="2020-09-22T13:06:21.418" v="1584" actId="20577"/>
      <pc:docMkLst>
        <pc:docMk/>
      </pc:docMkLst>
      <pc:sldChg chg="modSp new mod">
        <pc:chgData name="Hatcher, Thomas" userId="89dc66b8-a996-44f7-995f-99e8203f1292" providerId="ADAL" clId="{19D743F9-04D3-4850-81F2-A0347890E5D9}" dt="2020-09-22T12:55:58.508" v="314" actId="20577"/>
        <pc:sldMkLst>
          <pc:docMk/>
          <pc:sldMk cId="2321443449" sldId="259"/>
        </pc:sldMkLst>
        <pc:spChg chg="mod">
          <ac:chgData name="Hatcher, Thomas" userId="89dc66b8-a996-44f7-995f-99e8203f1292" providerId="ADAL" clId="{19D743F9-04D3-4850-81F2-A0347890E5D9}" dt="2020-09-22T12:53:41.894" v="48" actId="14100"/>
          <ac:spMkLst>
            <pc:docMk/>
            <pc:sldMk cId="2321443449" sldId="259"/>
            <ac:spMk id="2" creationId="{BCF43BC7-2853-44F6-95D2-A4D8507550AE}"/>
          </ac:spMkLst>
        </pc:spChg>
        <pc:spChg chg="mod">
          <ac:chgData name="Hatcher, Thomas" userId="89dc66b8-a996-44f7-995f-99e8203f1292" providerId="ADAL" clId="{19D743F9-04D3-4850-81F2-A0347890E5D9}" dt="2020-09-22T12:55:58.508" v="314" actId="20577"/>
          <ac:spMkLst>
            <pc:docMk/>
            <pc:sldMk cId="2321443449" sldId="259"/>
            <ac:spMk id="3" creationId="{DC980B0E-5DD5-4CDE-BCFE-BE2CA2BA0F54}"/>
          </ac:spMkLst>
        </pc:spChg>
      </pc:sldChg>
      <pc:sldChg chg="modSp new mod">
        <pc:chgData name="Hatcher, Thomas" userId="89dc66b8-a996-44f7-995f-99e8203f1292" providerId="ADAL" clId="{19D743F9-04D3-4850-81F2-A0347890E5D9}" dt="2020-09-22T12:57:53.274" v="570" actId="20577"/>
        <pc:sldMkLst>
          <pc:docMk/>
          <pc:sldMk cId="3643836933" sldId="260"/>
        </pc:sldMkLst>
        <pc:spChg chg="mod">
          <ac:chgData name="Hatcher, Thomas" userId="89dc66b8-a996-44f7-995f-99e8203f1292" providerId="ADAL" clId="{19D743F9-04D3-4850-81F2-A0347890E5D9}" dt="2020-09-22T12:56:27.642" v="345" actId="20577"/>
          <ac:spMkLst>
            <pc:docMk/>
            <pc:sldMk cId="3643836933" sldId="260"/>
            <ac:spMk id="2" creationId="{D342D345-880A-41F9-B1F7-6C93C4DF3FE8}"/>
          </ac:spMkLst>
        </pc:spChg>
        <pc:spChg chg="mod">
          <ac:chgData name="Hatcher, Thomas" userId="89dc66b8-a996-44f7-995f-99e8203f1292" providerId="ADAL" clId="{19D743F9-04D3-4850-81F2-A0347890E5D9}" dt="2020-09-22T12:57:53.274" v="570" actId="20577"/>
          <ac:spMkLst>
            <pc:docMk/>
            <pc:sldMk cId="3643836933" sldId="260"/>
            <ac:spMk id="3" creationId="{A1E459A9-01D4-4919-861C-934EE7ADBF9D}"/>
          </ac:spMkLst>
        </pc:spChg>
      </pc:sldChg>
      <pc:sldChg chg="modSp new mod">
        <pc:chgData name="Hatcher, Thomas" userId="89dc66b8-a996-44f7-995f-99e8203f1292" providerId="ADAL" clId="{19D743F9-04D3-4850-81F2-A0347890E5D9}" dt="2020-09-22T13:01:04.580" v="946" actId="20577"/>
        <pc:sldMkLst>
          <pc:docMk/>
          <pc:sldMk cId="37432763" sldId="261"/>
        </pc:sldMkLst>
        <pc:spChg chg="mod">
          <ac:chgData name="Hatcher, Thomas" userId="89dc66b8-a996-44f7-995f-99e8203f1292" providerId="ADAL" clId="{19D743F9-04D3-4850-81F2-A0347890E5D9}" dt="2020-09-22T12:58:13.864" v="604" actId="20577"/>
          <ac:spMkLst>
            <pc:docMk/>
            <pc:sldMk cId="37432763" sldId="261"/>
            <ac:spMk id="2" creationId="{254CD114-2B27-4611-A4A4-25025A474B00}"/>
          </ac:spMkLst>
        </pc:spChg>
        <pc:spChg chg="mod">
          <ac:chgData name="Hatcher, Thomas" userId="89dc66b8-a996-44f7-995f-99e8203f1292" providerId="ADAL" clId="{19D743F9-04D3-4850-81F2-A0347890E5D9}" dt="2020-09-22T13:01:04.580" v="946" actId="20577"/>
          <ac:spMkLst>
            <pc:docMk/>
            <pc:sldMk cId="37432763" sldId="261"/>
            <ac:spMk id="3" creationId="{8A104ABF-6226-4F5B-A012-86888D8F38EA}"/>
          </ac:spMkLst>
        </pc:spChg>
      </pc:sldChg>
      <pc:sldChg chg="modSp new mod">
        <pc:chgData name="Hatcher, Thomas" userId="89dc66b8-a996-44f7-995f-99e8203f1292" providerId="ADAL" clId="{19D743F9-04D3-4850-81F2-A0347890E5D9}" dt="2020-09-22T13:03:10.267" v="1225" actId="313"/>
        <pc:sldMkLst>
          <pc:docMk/>
          <pc:sldMk cId="1978025565" sldId="262"/>
        </pc:sldMkLst>
        <pc:spChg chg="mod">
          <ac:chgData name="Hatcher, Thomas" userId="89dc66b8-a996-44f7-995f-99e8203f1292" providerId="ADAL" clId="{19D743F9-04D3-4850-81F2-A0347890E5D9}" dt="2020-09-22T13:01:29.819" v="960" actId="20577"/>
          <ac:spMkLst>
            <pc:docMk/>
            <pc:sldMk cId="1978025565" sldId="262"/>
            <ac:spMk id="2" creationId="{C44FFEBD-2523-4088-9B84-C7CD02E9EBC1}"/>
          </ac:spMkLst>
        </pc:spChg>
        <pc:spChg chg="mod">
          <ac:chgData name="Hatcher, Thomas" userId="89dc66b8-a996-44f7-995f-99e8203f1292" providerId="ADAL" clId="{19D743F9-04D3-4850-81F2-A0347890E5D9}" dt="2020-09-22T13:03:10.267" v="1225" actId="313"/>
          <ac:spMkLst>
            <pc:docMk/>
            <pc:sldMk cId="1978025565" sldId="262"/>
            <ac:spMk id="3" creationId="{17FF3531-3C34-4533-A879-6FDB673531C8}"/>
          </ac:spMkLst>
        </pc:spChg>
      </pc:sldChg>
      <pc:sldChg chg="modSp new mod">
        <pc:chgData name="Hatcher, Thomas" userId="89dc66b8-a996-44f7-995f-99e8203f1292" providerId="ADAL" clId="{19D743F9-04D3-4850-81F2-A0347890E5D9}" dt="2020-09-22T13:06:21.418" v="1584" actId="20577"/>
        <pc:sldMkLst>
          <pc:docMk/>
          <pc:sldMk cId="740879750" sldId="263"/>
        </pc:sldMkLst>
        <pc:spChg chg="mod">
          <ac:chgData name="Hatcher, Thomas" userId="89dc66b8-a996-44f7-995f-99e8203f1292" providerId="ADAL" clId="{19D743F9-04D3-4850-81F2-A0347890E5D9}" dt="2020-09-22T13:04:04.902" v="1278" actId="14100"/>
          <ac:spMkLst>
            <pc:docMk/>
            <pc:sldMk cId="740879750" sldId="263"/>
            <ac:spMk id="2" creationId="{D81094E8-CBE4-480F-9510-DCF996E8D5BC}"/>
          </ac:spMkLst>
        </pc:spChg>
        <pc:spChg chg="mod">
          <ac:chgData name="Hatcher, Thomas" userId="89dc66b8-a996-44f7-995f-99e8203f1292" providerId="ADAL" clId="{19D743F9-04D3-4850-81F2-A0347890E5D9}" dt="2020-09-22T13:06:21.418" v="1584" actId="20577"/>
          <ac:spMkLst>
            <pc:docMk/>
            <pc:sldMk cId="740879750" sldId="263"/>
            <ac:spMk id="3" creationId="{4E9D725A-5E45-4F82-9D7E-77740D4A22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17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7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78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6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2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8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4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0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3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7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F9AD-CC36-435C-A4FA-BA06A13F484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1DE2907-4E70-4F3B-B617-F33B7499D2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99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4780-AE4E-4112-89CE-75A7A5543B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1.6 </a:t>
            </a:r>
            <a:br>
              <a:rPr lang="en-US" dirty="0"/>
            </a:br>
            <a:r>
              <a:rPr lang="en-US" dirty="0"/>
              <a:t>Growth &amp; Evolution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74D5C-764C-4019-8A9E-F7ED9FF4E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4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AB6DB-9E7E-4BBC-AB9E-FED62DED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&amp; diseconomies of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28F2-FC49-488B-BE48-5D9B373A1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Economies of Scale – when companies grow volume and reduce the cost of the unit being produced through gained efficiencies</a:t>
            </a:r>
          </a:p>
          <a:p>
            <a:r>
              <a:rPr lang="en-US" dirty="0"/>
              <a:t>Diseconomies of Scale – when a business experiences inefficiencies as it becomes larger</a:t>
            </a:r>
          </a:p>
          <a:p>
            <a:r>
              <a:rPr lang="en-US" dirty="0"/>
              <a:t>Total Costs = fixed costs + variable costs or TC = FC + VC</a:t>
            </a:r>
          </a:p>
          <a:p>
            <a:r>
              <a:rPr lang="en-US" dirty="0"/>
              <a:t>Fixed Costs – costs that don’t change as production changes (rent)</a:t>
            </a:r>
          </a:p>
          <a:p>
            <a:r>
              <a:rPr lang="en-US" dirty="0"/>
              <a:t>Variable Costs – cost that change as volume of production changes (raw material costs)</a:t>
            </a:r>
          </a:p>
          <a:p>
            <a:r>
              <a:rPr lang="en-US" dirty="0"/>
              <a:t>Average cost = total cost / qty of units produced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8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11FF-66CD-4BAF-BF45-03D2EA9A8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Average cost = total cost/qty produced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A38B7-830B-4D9B-A677-901B0C347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 = TC/Q or AC = (FC + VC) / Q</a:t>
            </a:r>
          </a:p>
          <a:p>
            <a:r>
              <a:rPr lang="en-US" dirty="0"/>
              <a:t>Break even?</a:t>
            </a:r>
          </a:p>
        </p:txBody>
      </p:sp>
    </p:spTree>
    <p:extLst>
      <p:ext uri="{BB962C8B-B14F-4D97-AF65-F5344CB8AC3E}">
        <p14:creationId xmlns:p14="http://schemas.microsoft.com/office/powerpoint/2010/main" val="15175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43BC7-2853-44F6-95D2-A4D85075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447" y="804519"/>
            <a:ext cx="10109771" cy="1049235"/>
          </a:xfrm>
        </p:spPr>
        <p:txBody>
          <a:bodyPr/>
          <a:lstStyle/>
          <a:p>
            <a:r>
              <a:rPr lang="en-US" dirty="0"/>
              <a:t>Advantages of small vs large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0B0E-5DD5-4CDE-BCFE-BE2CA2BA0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Advantages of being Big</a:t>
            </a:r>
          </a:p>
          <a:p>
            <a:pPr lvl="1"/>
            <a:r>
              <a:rPr lang="en-US" dirty="0"/>
              <a:t>Survival</a:t>
            </a:r>
          </a:p>
          <a:p>
            <a:pPr lvl="1"/>
            <a:r>
              <a:rPr lang="en-US" dirty="0"/>
              <a:t>Economies of Scale</a:t>
            </a:r>
          </a:p>
          <a:p>
            <a:pPr lvl="1"/>
            <a:r>
              <a:rPr lang="en-US" dirty="0"/>
              <a:t>Higher Status</a:t>
            </a:r>
          </a:p>
          <a:p>
            <a:pPr lvl="1"/>
            <a:r>
              <a:rPr lang="en-US" dirty="0"/>
              <a:t>Market Leader</a:t>
            </a:r>
          </a:p>
          <a:p>
            <a:pPr lvl="1"/>
            <a:r>
              <a:rPr lang="en-US" dirty="0"/>
              <a:t>Increased Market Share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Advantages of being Small</a:t>
            </a:r>
          </a:p>
          <a:p>
            <a:pPr lvl="1"/>
            <a:r>
              <a:rPr lang="en-US" dirty="0"/>
              <a:t>Greater focus</a:t>
            </a:r>
          </a:p>
          <a:p>
            <a:pPr lvl="1"/>
            <a:r>
              <a:rPr lang="en-US" dirty="0"/>
              <a:t>Greater cachet</a:t>
            </a:r>
          </a:p>
          <a:p>
            <a:pPr lvl="1"/>
            <a:r>
              <a:rPr lang="en-US" dirty="0"/>
              <a:t>Greater motivation</a:t>
            </a:r>
          </a:p>
          <a:p>
            <a:pPr lvl="1"/>
            <a:r>
              <a:rPr lang="en-US" dirty="0"/>
              <a:t>Competitive advantage</a:t>
            </a:r>
          </a:p>
          <a:p>
            <a:pPr lvl="1"/>
            <a:r>
              <a:rPr lang="en-US" dirty="0"/>
              <a:t>Less competition</a:t>
            </a:r>
          </a:p>
        </p:txBody>
      </p:sp>
    </p:spTree>
    <p:extLst>
      <p:ext uri="{BB962C8B-B14F-4D97-AF65-F5344CB8AC3E}">
        <p14:creationId xmlns:p14="http://schemas.microsoft.com/office/powerpoint/2010/main" val="232144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2D345-880A-41F9-B1F7-6C93C4DF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&amp; External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59A9-01D4-4919-861C-934EE7ADB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growth (Organic) – is slow methodical growth based on good products and good customer service and marketing</a:t>
            </a:r>
          </a:p>
          <a:p>
            <a:r>
              <a:rPr lang="en-US" dirty="0"/>
              <a:t>External growth – growth through:</a:t>
            </a:r>
          </a:p>
          <a:p>
            <a:pPr lvl="1"/>
            <a:r>
              <a:rPr lang="en-US" dirty="0"/>
              <a:t>Mergers</a:t>
            </a:r>
          </a:p>
          <a:p>
            <a:pPr lvl="1"/>
            <a:r>
              <a:rPr lang="en-US" dirty="0"/>
              <a:t>Acquisitions</a:t>
            </a:r>
          </a:p>
          <a:p>
            <a:pPr lvl="1"/>
            <a:r>
              <a:rPr lang="en-US" dirty="0"/>
              <a:t>Strategic alliances</a:t>
            </a:r>
          </a:p>
          <a:p>
            <a:pPr lvl="1"/>
            <a:r>
              <a:rPr lang="en-US" dirty="0"/>
              <a:t>franchise</a:t>
            </a:r>
          </a:p>
        </p:txBody>
      </p:sp>
    </p:spTree>
    <p:extLst>
      <p:ext uri="{BB962C8B-B14F-4D97-AF65-F5344CB8AC3E}">
        <p14:creationId xmlns:p14="http://schemas.microsoft.com/office/powerpoint/2010/main" val="364383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D114-2B27-4611-A4A4-25025A47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growth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04ABF-6226-4F5B-A012-86888D8F3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integration align with company in the same market and sector</a:t>
            </a:r>
          </a:p>
          <a:p>
            <a:r>
              <a:rPr lang="en-US" dirty="0"/>
              <a:t>Backward vertical integration – align with company in further back in supply chain</a:t>
            </a:r>
          </a:p>
          <a:p>
            <a:r>
              <a:rPr lang="en-US" dirty="0"/>
              <a:t>Forward vertical integration – align with company in a later stage of the supply chain</a:t>
            </a:r>
          </a:p>
          <a:p>
            <a:r>
              <a:rPr lang="en-US" dirty="0"/>
              <a:t>Conglomeration – two businesses integrate with unrelated product lines</a:t>
            </a:r>
          </a:p>
        </p:txBody>
      </p:sp>
    </p:spTree>
    <p:extLst>
      <p:ext uri="{BB962C8B-B14F-4D97-AF65-F5344CB8AC3E}">
        <p14:creationId xmlns:p14="http://schemas.microsoft.com/office/powerpoint/2010/main" val="3743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FEBD-2523-4088-9B84-C7CD02E9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F3531-3C34-4533-A879-6FDB6735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multinational company is one that operates in more than one country </a:t>
            </a:r>
          </a:p>
          <a:p>
            <a:r>
              <a:rPr lang="en-US" dirty="0"/>
              <a:t>Why go national?</a:t>
            </a:r>
          </a:p>
          <a:p>
            <a:pPr lvl="1"/>
            <a:r>
              <a:rPr lang="en-US" dirty="0"/>
              <a:t>Improved communication</a:t>
            </a:r>
          </a:p>
          <a:p>
            <a:pPr lvl="1"/>
            <a:r>
              <a:rPr lang="en-US" dirty="0"/>
              <a:t>Dismantling of trade barriers</a:t>
            </a:r>
          </a:p>
          <a:p>
            <a:pPr lvl="1"/>
            <a:r>
              <a:rPr lang="en-US" dirty="0"/>
              <a:t>Deregulation of the world’s financial markets</a:t>
            </a:r>
          </a:p>
          <a:p>
            <a:pPr lvl="1"/>
            <a:r>
              <a:rPr lang="en-US" dirty="0"/>
              <a:t>Increasing economic and political power of the multinational companies</a:t>
            </a:r>
          </a:p>
        </p:txBody>
      </p:sp>
    </p:spTree>
    <p:extLst>
      <p:ext uri="{BB962C8B-B14F-4D97-AF65-F5344CB8AC3E}">
        <p14:creationId xmlns:p14="http://schemas.microsoft.com/office/powerpoint/2010/main" val="1978025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94E8-CBE4-480F-9510-DCF996E8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10106848" cy="1049235"/>
          </a:xfrm>
        </p:spPr>
        <p:txBody>
          <a:bodyPr/>
          <a:lstStyle/>
          <a:p>
            <a:r>
              <a:rPr lang="en-US" dirty="0"/>
              <a:t>Impact of globalization on host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D725A-5E45-4F82-9D7E-77740D4A2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Advantages of host country</a:t>
            </a:r>
          </a:p>
          <a:p>
            <a:pPr lvl="1"/>
            <a:r>
              <a:rPr lang="en-US" dirty="0"/>
              <a:t>Economic growth</a:t>
            </a:r>
          </a:p>
          <a:p>
            <a:pPr lvl="1"/>
            <a:r>
              <a:rPr lang="en-US" dirty="0"/>
              <a:t>New ideas</a:t>
            </a:r>
          </a:p>
          <a:p>
            <a:pPr lvl="1"/>
            <a:r>
              <a:rPr lang="en-US" dirty="0"/>
              <a:t>Skills transfer</a:t>
            </a:r>
          </a:p>
          <a:p>
            <a:pPr lvl="1"/>
            <a:r>
              <a:rPr lang="en-US" dirty="0"/>
              <a:t>More choice of products</a:t>
            </a:r>
          </a:p>
          <a:p>
            <a:pPr lvl="1"/>
            <a:r>
              <a:rPr lang="en-US" dirty="0"/>
              <a:t>Short-term infrastructure projects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Disadvantages of host country</a:t>
            </a:r>
          </a:p>
          <a:p>
            <a:pPr lvl="1"/>
            <a:r>
              <a:rPr lang="en-US" dirty="0"/>
              <a:t>Profits being repatriated</a:t>
            </a:r>
          </a:p>
          <a:p>
            <a:pPr lvl="1"/>
            <a:r>
              <a:rPr lang="en-US" dirty="0"/>
              <a:t>Loss of cultural identity</a:t>
            </a:r>
          </a:p>
          <a:p>
            <a:pPr lvl="1"/>
            <a:r>
              <a:rPr lang="en-US" dirty="0"/>
              <a:t>Brain drain</a:t>
            </a:r>
          </a:p>
          <a:p>
            <a:pPr lvl="1"/>
            <a:r>
              <a:rPr lang="en-US" dirty="0"/>
              <a:t>Loss of market share</a:t>
            </a:r>
          </a:p>
          <a:p>
            <a:pPr lvl="1"/>
            <a:r>
              <a:rPr lang="en-US" dirty="0"/>
              <a:t>Short-term plans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97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</TotalTime>
  <Words>324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Unit 1.6  Growth &amp; Evolution</vt:lpstr>
      <vt:lpstr>Economies &amp; diseconomies of Scale</vt:lpstr>
      <vt:lpstr>Average cost = total cost/qty produced</vt:lpstr>
      <vt:lpstr>Advantages of small vs large organizations</vt:lpstr>
      <vt:lpstr>Internal &amp; External growth</vt:lpstr>
      <vt:lpstr>External growth methods</vt:lpstr>
      <vt:lpstr>Globalization</vt:lpstr>
      <vt:lpstr>Impact of globalization on host countries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1.6  Growth &amp; Evolution</dc:title>
  <dc:creator>Hatcher, Thomas</dc:creator>
  <cp:lastModifiedBy>Hatcher, Thomas</cp:lastModifiedBy>
  <cp:revision>2</cp:revision>
  <dcterms:created xsi:type="dcterms:W3CDTF">2020-09-16T12:25:44Z</dcterms:created>
  <dcterms:modified xsi:type="dcterms:W3CDTF">2020-09-22T13:06:55Z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hatcher@fultonschools.org</vt:lpwstr>
  </property>
  <property fmtid="{D5CDD505-2E9C-101B-9397-08002B2CF9AE}" pid="5" name="MSIP_Label_0ee3c538-ec52-435f-ae58-017644bd9513_SetDate">
    <vt:lpwstr>2020-09-16T12:37:17.8355476Z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