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61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8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tcher, Thomas" userId="89dc66b8-a996-44f7-995f-99e8203f1292" providerId="ADAL" clId="{38C92F29-ABB4-4D7F-895D-4D0D0F853725}"/>
    <pc:docChg chg="custSel addSld modSld sldOrd">
      <pc:chgData name="Hatcher, Thomas" userId="89dc66b8-a996-44f7-995f-99e8203f1292" providerId="ADAL" clId="{38C92F29-ABB4-4D7F-895D-4D0D0F853725}" dt="2020-10-05T13:38:31.287" v="2645" actId="5793"/>
      <pc:docMkLst>
        <pc:docMk/>
      </pc:docMkLst>
      <pc:sldChg chg="modSp new mod ord">
        <pc:chgData name="Hatcher, Thomas" userId="89dc66b8-a996-44f7-995f-99e8203f1292" providerId="ADAL" clId="{38C92F29-ABB4-4D7F-895D-4D0D0F853725}" dt="2020-09-29T15:10:33.744" v="518" actId="113"/>
        <pc:sldMkLst>
          <pc:docMk/>
          <pc:sldMk cId="152513688" sldId="261"/>
        </pc:sldMkLst>
        <pc:spChg chg="mod">
          <ac:chgData name="Hatcher, Thomas" userId="89dc66b8-a996-44f7-995f-99e8203f1292" providerId="ADAL" clId="{38C92F29-ABB4-4D7F-895D-4D0D0F853725}" dt="2020-09-29T15:07:11.816" v="30" actId="20577"/>
          <ac:spMkLst>
            <pc:docMk/>
            <pc:sldMk cId="152513688" sldId="261"/>
            <ac:spMk id="2" creationId="{BA151A79-7AF3-490F-8888-7D3A60735F5A}"/>
          </ac:spMkLst>
        </pc:spChg>
        <pc:spChg chg="mod">
          <ac:chgData name="Hatcher, Thomas" userId="89dc66b8-a996-44f7-995f-99e8203f1292" providerId="ADAL" clId="{38C92F29-ABB4-4D7F-895D-4D0D0F853725}" dt="2020-09-29T15:10:33.744" v="518" actId="113"/>
          <ac:spMkLst>
            <pc:docMk/>
            <pc:sldMk cId="152513688" sldId="261"/>
            <ac:spMk id="3" creationId="{20632BBC-EDFF-4140-BFD2-AF485AC37C97}"/>
          </ac:spMkLst>
        </pc:spChg>
      </pc:sldChg>
      <pc:sldChg chg="modSp new mod">
        <pc:chgData name="Hatcher, Thomas" userId="89dc66b8-a996-44f7-995f-99e8203f1292" providerId="ADAL" clId="{38C92F29-ABB4-4D7F-895D-4D0D0F853725}" dt="2020-10-01T12:58:47.777" v="915" actId="20577"/>
        <pc:sldMkLst>
          <pc:docMk/>
          <pc:sldMk cId="1357723970" sldId="262"/>
        </pc:sldMkLst>
        <pc:spChg chg="mod">
          <ac:chgData name="Hatcher, Thomas" userId="89dc66b8-a996-44f7-995f-99e8203f1292" providerId="ADAL" clId="{38C92F29-ABB4-4D7F-895D-4D0D0F853725}" dt="2020-10-01T12:55:00.387" v="537" actId="20577"/>
          <ac:spMkLst>
            <pc:docMk/>
            <pc:sldMk cId="1357723970" sldId="262"/>
            <ac:spMk id="2" creationId="{5A394535-7AF5-482B-9826-74BF752EBB46}"/>
          </ac:spMkLst>
        </pc:spChg>
        <pc:spChg chg="mod">
          <ac:chgData name="Hatcher, Thomas" userId="89dc66b8-a996-44f7-995f-99e8203f1292" providerId="ADAL" clId="{38C92F29-ABB4-4D7F-895D-4D0D0F853725}" dt="2020-10-01T12:58:47.777" v="915" actId="20577"/>
          <ac:spMkLst>
            <pc:docMk/>
            <pc:sldMk cId="1357723970" sldId="262"/>
            <ac:spMk id="3" creationId="{6403494E-4F2C-4007-A3BF-0C4B4E42D5DF}"/>
          </ac:spMkLst>
        </pc:spChg>
      </pc:sldChg>
      <pc:sldChg chg="modSp new mod">
        <pc:chgData name="Hatcher, Thomas" userId="89dc66b8-a996-44f7-995f-99e8203f1292" providerId="ADAL" clId="{38C92F29-ABB4-4D7F-895D-4D0D0F853725}" dt="2020-10-01T13:01:57.595" v="1219" actId="20577"/>
        <pc:sldMkLst>
          <pc:docMk/>
          <pc:sldMk cId="3515338685" sldId="263"/>
        </pc:sldMkLst>
        <pc:spChg chg="mod">
          <ac:chgData name="Hatcher, Thomas" userId="89dc66b8-a996-44f7-995f-99e8203f1292" providerId="ADAL" clId="{38C92F29-ABB4-4D7F-895D-4D0D0F853725}" dt="2020-10-01T12:59:03.632" v="932" actId="20577"/>
          <ac:spMkLst>
            <pc:docMk/>
            <pc:sldMk cId="3515338685" sldId="263"/>
            <ac:spMk id="2" creationId="{744BF39E-38C5-4BC7-A83F-1DDF7BA3AA1C}"/>
          </ac:spMkLst>
        </pc:spChg>
        <pc:spChg chg="mod">
          <ac:chgData name="Hatcher, Thomas" userId="89dc66b8-a996-44f7-995f-99e8203f1292" providerId="ADAL" clId="{38C92F29-ABB4-4D7F-895D-4D0D0F853725}" dt="2020-10-01T13:01:57.595" v="1219" actId="20577"/>
          <ac:spMkLst>
            <pc:docMk/>
            <pc:sldMk cId="3515338685" sldId="263"/>
            <ac:spMk id="3" creationId="{880FBBE4-C1AB-42C8-A142-A97D5387142E}"/>
          </ac:spMkLst>
        </pc:spChg>
      </pc:sldChg>
      <pc:sldChg chg="modSp new mod">
        <pc:chgData name="Hatcher, Thomas" userId="89dc66b8-a996-44f7-995f-99e8203f1292" providerId="ADAL" clId="{38C92F29-ABB4-4D7F-895D-4D0D0F853725}" dt="2020-10-01T13:03:52.142" v="1483" actId="20577"/>
        <pc:sldMkLst>
          <pc:docMk/>
          <pc:sldMk cId="383678845" sldId="264"/>
        </pc:sldMkLst>
        <pc:spChg chg="mod">
          <ac:chgData name="Hatcher, Thomas" userId="89dc66b8-a996-44f7-995f-99e8203f1292" providerId="ADAL" clId="{38C92F29-ABB4-4D7F-895D-4D0D0F853725}" dt="2020-10-01T13:02:23.205" v="1248" actId="20577"/>
          <ac:spMkLst>
            <pc:docMk/>
            <pc:sldMk cId="383678845" sldId="264"/>
            <ac:spMk id="2" creationId="{E770A482-73DE-4D2B-B11C-E13D0FB71ADC}"/>
          </ac:spMkLst>
        </pc:spChg>
        <pc:spChg chg="mod">
          <ac:chgData name="Hatcher, Thomas" userId="89dc66b8-a996-44f7-995f-99e8203f1292" providerId="ADAL" clId="{38C92F29-ABB4-4D7F-895D-4D0D0F853725}" dt="2020-10-01T13:03:52.142" v="1483" actId="20577"/>
          <ac:spMkLst>
            <pc:docMk/>
            <pc:sldMk cId="383678845" sldId="264"/>
            <ac:spMk id="3" creationId="{E6F4FCE5-D535-477B-B5E2-F8C3503095B1}"/>
          </ac:spMkLst>
        </pc:spChg>
      </pc:sldChg>
      <pc:sldChg chg="modSp new mod">
        <pc:chgData name="Hatcher, Thomas" userId="89dc66b8-a996-44f7-995f-99e8203f1292" providerId="ADAL" clId="{38C92F29-ABB4-4D7F-895D-4D0D0F853725}" dt="2020-10-01T13:07:30.387" v="1846" actId="14100"/>
        <pc:sldMkLst>
          <pc:docMk/>
          <pc:sldMk cId="3485662733" sldId="265"/>
        </pc:sldMkLst>
        <pc:spChg chg="mod">
          <ac:chgData name="Hatcher, Thomas" userId="89dc66b8-a996-44f7-995f-99e8203f1292" providerId="ADAL" clId="{38C92F29-ABB4-4D7F-895D-4D0D0F853725}" dt="2020-10-01T13:04:40.230" v="1517" actId="20577"/>
          <ac:spMkLst>
            <pc:docMk/>
            <pc:sldMk cId="3485662733" sldId="265"/>
            <ac:spMk id="2" creationId="{BA9B47DA-EB97-4517-BD10-BB70203EF946}"/>
          </ac:spMkLst>
        </pc:spChg>
        <pc:spChg chg="mod">
          <ac:chgData name="Hatcher, Thomas" userId="89dc66b8-a996-44f7-995f-99e8203f1292" providerId="ADAL" clId="{38C92F29-ABB4-4D7F-895D-4D0D0F853725}" dt="2020-10-01T13:07:30.387" v="1846" actId="14100"/>
          <ac:spMkLst>
            <pc:docMk/>
            <pc:sldMk cId="3485662733" sldId="265"/>
            <ac:spMk id="3" creationId="{A8556F02-98AC-48B6-8E8D-9CD311D2AD1C}"/>
          </ac:spMkLst>
        </pc:spChg>
      </pc:sldChg>
      <pc:sldChg chg="modSp new mod">
        <pc:chgData name="Hatcher, Thomas" userId="89dc66b8-a996-44f7-995f-99e8203f1292" providerId="ADAL" clId="{38C92F29-ABB4-4D7F-895D-4D0D0F853725}" dt="2020-10-05T13:32:24.248" v="2205" actId="20577"/>
        <pc:sldMkLst>
          <pc:docMk/>
          <pc:sldMk cId="2461680372" sldId="266"/>
        </pc:sldMkLst>
        <pc:spChg chg="mod">
          <ac:chgData name="Hatcher, Thomas" userId="89dc66b8-a996-44f7-995f-99e8203f1292" providerId="ADAL" clId="{38C92F29-ABB4-4D7F-895D-4D0D0F853725}" dt="2020-10-05T13:28:43.240" v="1897" actId="20577"/>
          <ac:spMkLst>
            <pc:docMk/>
            <pc:sldMk cId="2461680372" sldId="266"/>
            <ac:spMk id="2" creationId="{03692D81-96E4-40C9-B129-33E54051B42E}"/>
          </ac:spMkLst>
        </pc:spChg>
        <pc:spChg chg="mod">
          <ac:chgData name="Hatcher, Thomas" userId="89dc66b8-a996-44f7-995f-99e8203f1292" providerId="ADAL" clId="{38C92F29-ABB4-4D7F-895D-4D0D0F853725}" dt="2020-10-05T13:32:24.248" v="2205" actId="20577"/>
          <ac:spMkLst>
            <pc:docMk/>
            <pc:sldMk cId="2461680372" sldId="266"/>
            <ac:spMk id="3" creationId="{37DBBB21-7C5F-438E-9CB7-211A3B7F2184}"/>
          </ac:spMkLst>
        </pc:spChg>
      </pc:sldChg>
      <pc:sldChg chg="modSp new mod">
        <pc:chgData name="Hatcher, Thomas" userId="89dc66b8-a996-44f7-995f-99e8203f1292" providerId="ADAL" clId="{38C92F29-ABB4-4D7F-895D-4D0D0F853725}" dt="2020-10-05T13:38:31.287" v="2645" actId="5793"/>
        <pc:sldMkLst>
          <pc:docMk/>
          <pc:sldMk cId="639681214" sldId="267"/>
        </pc:sldMkLst>
        <pc:spChg chg="mod">
          <ac:chgData name="Hatcher, Thomas" userId="89dc66b8-a996-44f7-995f-99e8203f1292" providerId="ADAL" clId="{38C92F29-ABB4-4D7F-895D-4D0D0F853725}" dt="2020-10-05T13:33:02.206" v="2241" actId="20577"/>
          <ac:spMkLst>
            <pc:docMk/>
            <pc:sldMk cId="639681214" sldId="267"/>
            <ac:spMk id="2" creationId="{E5FF7697-CCF8-41B7-B70D-52AFD7E04A2A}"/>
          </ac:spMkLst>
        </pc:spChg>
        <pc:spChg chg="mod">
          <ac:chgData name="Hatcher, Thomas" userId="89dc66b8-a996-44f7-995f-99e8203f1292" providerId="ADAL" clId="{38C92F29-ABB4-4D7F-895D-4D0D0F853725}" dt="2020-10-05T13:38:31.287" v="2645" actId="5793"/>
          <ac:spMkLst>
            <pc:docMk/>
            <pc:sldMk cId="639681214" sldId="267"/>
            <ac:spMk id="3" creationId="{A6447D8F-4F3A-4A77-81B9-B6DCF72319D3}"/>
          </ac:spMkLst>
        </pc:spChg>
      </pc:sldChg>
    </pc:docChg>
  </pc:docChgLst>
  <pc:docChgLst>
    <pc:chgData name="Hatcher, Thomas" userId="89dc66b8-a996-44f7-995f-99e8203f1292" providerId="ADAL" clId="{EEA387DD-1DB3-4BBB-9FD1-613B8801A88C}"/>
    <pc:docChg chg="custSel addSld modSld">
      <pc:chgData name="Hatcher, Thomas" userId="89dc66b8-a996-44f7-995f-99e8203f1292" providerId="ADAL" clId="{EEA387DD-1DB3-4BBB-9FD1-613B8801A88C}" dt="2021-09-20T14:06:00.890" v="489" actId="20577"/>
      <pc:docMkLst>
        <pc:docMk/>
      </pc:docMkLst>
      <pc:sldChg chg="addSp delSp modSp new mod">
        <pc:chgData name="Hatcher, Thomas" userId="89dc66b8-a996-44f7-995f-99e8203f1292" providerId="ADAL" clId="{EEA387DD-1DB3-4BBB-9FD1-613B8801A88C}" dt="2021-09-20T14:02:11.635" v="51" actId="22"/>
        <pc:sldMkLst>
          <pc:docMk/>
          <pc:sldMk cId="221680214" sldId="268"/>
        </pc:sldMkLst>
        <pc:spChg chg="mod">
          <ac:chgData name="Hatcher, Thomas" userId="89dc66b8-a996-44f7-995f-99e8203f1292" providerId="ADAL" clId="{EEA387DD-1DB3-4BBB-9FD1-613B8801A88C}" dt="2021-09-20T14:00:08.499" v="12" actId="20577"/>
          <ac:spMkLst>
            <pc:docMk/>
            <pc:sldMk cId="221680214" sldId="268"/>
            <ac:spMk id="2" creationId="{61E94A80-D260-446F-BAB1-9B0B9246C95F}"/>
          </ac:spMkLst>
        </pc:spChg>
        <pc:spChg chg="del mod">
          <ac:chgData name="Hatcher, Thomas" userId="89dc66b8-a996-44f7-995f-99e8203f1292" providerId="ADAL" clId="{EEA387DD-1DB3-4BBB-9FD1-613B8801A88C}" dt="2021-09-20T14:02:11.635" v="51" actId="22"/>
          <ac:spMkLst>
            <pc:docMk/>
            <pc:sldMk cId="221680214" sldId="268"/>
            <ac:spMk id="3" creationId="{2EDD7BBE-746B-42D1-A070-5A89B3A4EA2C}"/>
          </ac:spMkLst>
        </pc:spChg>
        <pc:picChg chg="add mod ord">
          <ac:chgData name="Hatcher, Thomas" userId="89dc66b8-a996-44f7-995f-99e8203f1292" providerId="ADAL" clId="{EEA387DD-1DB3-4BBB-9FD1-613B8801A88C}" dt="2021-09-20T14:02:11.635" v="51" actId="22"/>
          <ac:picMkLst>
            <pc:docMk/>
            <pc:sldMk cId="221680214" sldId="268"/>
            <ac:picMk id="5" creationId="{D524FD0E-FE51-4D21-A3B4-28DDF0231645}"/>
          </ac:picMkLst>
        </pc:picChg>
      </pc:sldChg>
      <pc:sldChg chg="modSp new mod">
        <pc:chgData name="Hatcher, Thomas" userId="89dc66b8-a996-44f7-995f-99e8203f1292" providerId="ADAL" clId="{EEA387DD-1DB3-4BBB-9FD1-613B8801A88C}" dt="2021-09-20T14:06:00.890" v="489" actId="20577"/>
        <pc:sldMkLst>
          <pc:docMk/>
          <pc:sldMk cId="2260874601" sldId="269"/>
        </pc:sldMkLst>
        <pc:spChg chg="mod">
          <ac:chgData name="Hatcher, Thomas" userId="89dc66b8-a996-44f7-995f-99e8203f1292" providerId="ADAL" clId="{EEA387DD-1DB3-4BBB-9FD1-613B8801A88C}" dt="2021-09-20T14:06:00.890" v="489" actId="20577"/>
          <ac:spMkLst>
            <pc:docMk/>
            <pc:sldMk cId="2260874601" sldId="269"/>
            <ac:spMk id="2" creationId="{6BD0D146-86D2-40D6-9041-0B2F49EA0E5F}"/>
          </ac:spMkLst>
        </pc:spChg>
        <pc:spChg chg="mod">
          <ac:chgData name="Hatcher, Thomas" userId="89dc66b8-a996-44f7-995f-99e8203f1292" providerId="ADAL" clId="{EEA387DD-1DB3-4BBB-9FD1-613B8801A88C}" dt="2021-09-20T14:05:38.690" v="463" actId="113"/>
          <ac:spMkLst>
            <pc:docMk/>
            <pc:sldMk cId="2260874601" sldId="269"/>
            <ac:spMk id="3" creationId="{29FA77DB-8306-46DE-AA03-6E859462384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Monday, September 20,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42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26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3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2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7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4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657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0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Monday, September 20,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Monday, September 20,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16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6424EA-2FE7-47E5-99E5-7EDD3063F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AD0D5D6-3143-45AA-ACEC-444681D29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1" cy="6857990"/>
          </a:xfrm>
          <a:custGeom>
            <a:avLst/>
            <a:gdLst/>
            <a:ahLst/>
            <a:cxnLst/>
            <a:rect l="l" t="t" r="r" b="b"/>
            <a:pathLst>
              <a:path w="7448551" h="685800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345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937A8-4903-49BA-BD3C-93BC0CFFE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051551"/>
            <a:ext cx="3565524" cy="2384898"/>
          </a:xfrm>
        </p:spPr>
        <p:txBody>
          <a:bodyPr anchor="b">
            <a:normAutofit/>
          </a:bodyPr>
          <a:lstStyle/>
          <a:p>
            <a:r>
              <a:rPr lang="en-US" sz="4800"/>
              <a:t>Marketing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1503B-CABF-4B2E-86E1-22BADB88E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569008"/>
            <a:ext cx="3565525" cy="173165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4.1 The Role of Marketing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92A8CB-0B0A-43A5-86F4-712B0C469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1850" y="444676"/>
            <a:ext cx="667802" cy="631474"/>
            <a:chOff x="10478914" y="1506691"/>
            <a:chExt cx="667802" cy="63147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C63B2AC-3D19-416D-A37F-2DDA8A365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A474391-1271-45F9-A39C-8641371AB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4520CD9-5C02-4804-B8B5-9D167FDA9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EC842D-C905-4DEA-B1C3-CA51995C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1219" y="5433223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0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A482-73DE-4D2B-B11C-E13D0FB71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Marketing (SMM)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FCE5-D535-477B-B5E2-F8C35030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social networking websites from the Internet to market its products. </a:t>
            </a:r>
          </a:p>
          <a:p>
            <a:r>
              <a:rPr lang="en-US" dirty="0"/>
              <a:t>SMM is a marketing tool that incorporates the use of technological concepts and techniques with the aim of growing a business through different media.</a:t>
            </a:r>
          </a:p>
        </p:txBody>
      </p:sp>
    </p:spTree>
    <p:extLst>
      <p:ext uri="{BB962C8B-B14F-4D97-AF65-F5344CB8AC3E}">
        <p14:creationId xmlns:p14="http://schemas.microsoft.com/office/powerpoint/2010/main" val="38367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47DA-EB97-4517-BD10-BB70203E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56F02-98AC-48B6-8E8D-9CD311D2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295240" cy="3979625"/>
          </a:xfrm>
        </p:spPr>
        <p:txBody>
          <a:bodyPr/>
          <a:lstStyle/>
          <a:p>
            <a:r>
              <a:rPr lang="en-US" dirty="0"/>
              <a:t>Market size: Total sales of all firms in a market</a:t>
            </a:r>
          </a:p>
          <a:p>
            <a:pPr lvl="1"/>
            <a:r>
              <a:rPr lang="en-US" dirty="0"/>
              <a:t>By volume</a:t>
            </a:r>
          </a:p>
          <a:p>
            <a:pPr lvl="1"/>
            <a:r>
              <a:rPr lang="en-US" dirty="0"/>
              <a:t>By value</a:t>
            </a:r>
          </a:p>
          <a:p>
            <a:r>
              <a:rPr lang="en-US" dirty="0"/>
              <a:t>Market growth – percentage change in the total market size over a period of time.</a:t>
            </a:r>
          </a:p>
          <a:p>
            <a:r>
              <a:rPr lang="en-US" dirty="0"/>
              <a:t>Market Share – percentage of one firm’s share of the total sales in the market</a:t>
            </a:r>
          </a:p>
          <a:p>
            <a:r>
              <a:rPr lang="en-US" dirty="0"/>
              <a:t>Market Leader – a firm with the highest market share in a given market.</a:t>
            </a:r>
          </a:p>
        </p:txBody>
      </p:sp>
    </p:spTree>
    <p:extLst>
      <p:ext uri="{BB962C8B-B14F-4D97-AF65-F5344CB8AC3E}">
        <p14:creationId xmlns:p14="http://schemas.microsoft.com/office/powerpoint/2010/main" val="348566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4A80-D260-446F-BAB1-9B0B9246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share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24FD0E-FE51-4D21-A3B4-28DDF023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313" y="2797969"/>
            <a:ext cx="11001375" cy="2609850"/>
          </a:xfrm>
        </p:spPr>
      </p:pic>
    </p:spTree>
    <p:extLst>
      <p:ext uri="{BB962C8B-B14F-4D97-AF65-F5344CB8AC3E}">
        <p14:creationId xmlns:p14="http://schemas.microsoft.com/office/powerpoint/2010/main" val="22168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2D81-96E4-40C9-B129-33E54051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“for-profit” vs NPO’s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BBB21-7C5F-438E-9CB7-211A3B7F2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Objectives of for-profit organizations is to satisfy customer demand and maximize profits</a:t>
            </a:r>
          </a:p>
          <a:p>
            <a:r>
              <a:rPr lang="en-US" dirty="0"/>
              <a:t>NPO’s engage in marketing activities for social reasons</a:t>
            </a:r>
          </a:p>
          <a:p>
            <a:pPr lvl="1"/>
            <a:r>
              <a:rPr lang="en-US" dirty="0"/>
              <a:t>To influence certain behavioral change</a:t>
            </a:r>
          </a:p>
          <a:p>
            <a:pPr lvl="1"/>
            <a:r>
              <a:rPr lang="en-US" dirty="0"/>
              <a:t>To maximize donations</a:t>
            </a:r>
          </a:p>
          <a:p>
            <a:pPr lvl="1"/>
            <a:r>
              <a:rPr lang="en-US" dirty="0"/>
              <a:t>NPO’s have increased social media marketing and internet marketing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8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7697-CCF8-41B7-B70D-52AFD7E0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Marketing Strategies evolve?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47D8F-4F3A-4A77-81B9-B6DCF7231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Yes, unless you want to go out of business</a:t>
            </a:r>
          </a:p>
          <a:p>
            <a:r>
              <a:rPr lang="en-US" dirty="0"/>
              <a:t>Companies must adapt new marketing strategies to improve their profitability by rebranding and penetrating new markets, or by diversifying.</a:t>
            </a:r>
          </a:p>
          <a:p>
            <a:r>
              <a:rPr lang="en-US" dirty="0"/>
              <a:t>Innovation – change based on new technologies</a:t>
            </a:r>
          </a:p>
          <a:p>
            <a:r>
              <a:rPr lang="en-US" dirty="0"/>
              <a:t>Ethical Considerations – customers perceptions have changed</a:t>
            </a:r>
          </a:p>
          <a:p>
            <a:r>
              <a:rPr lang="en-US" dirty="0"/>
              <a:t>Cultural difference – especially as we expand globally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81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B9FE-5DA6-4A4E-BB06-B4187C36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22BCF-71A3-4506-A1B7-F80402054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philosophy of how best to think about satisfying customer needs or demands.</a:t>
            </a:r>
          </a:p>
          <a:p>
            <a:r>
              <a:rPr lang="en-US" dirty="0"/>
              <a:t>Meeting the needs of your customer at a profit.</a:t>
            </a:r>
          </a:p>
          <a:p>
            <a:r>
              <a:rPr lang="en-US" dirty="0"/>
              <a:t>Growing the right customers at the right price at the right time.</a:t>
            </a:r>
          </a:p>
          <a:p>
            <a:r>
              <a:rPr lang="en-US" dirty="0"/>
              <a:t>Marketing is the management process involved in identifying, anticipating and satisfying consumer needs profitably.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47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D146-86D2-40D6-9041-0B2F49EA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 of </a:t>
            </a:r>
            <a:r>
              <a:rPr lang="en-US" dirty="0"/>
              <a:t>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A77DB-8306-46DE-AA03-6E8594623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“Marketing is the management process involved in identifying, anticipating and satisfying consumer needs profitably” – </a:t>
            </a:r>
            <a:r>
              <a:rPr lang="en-US" b="1" dirty="0"/>
              <a:t>The Chartered Institute of Marketing</a:t>
            </a:r>
          </a:p>
          <a:p>
            <a:r>
              <a:rPr lang="en-US" b="1" dirty="0"/>
              <a:t>“</a:t>
            </a:r>
            <a:r>
              <a:rPr lang="en-US" dirty="0"/>
              <a:t>Marketing is the activity, set of institutions, and processes for creating, communicating, delivering, and exchanging offerings that have value for customers, clients, partners, and society at large.” </a:t>
            </a:r>
            <a:r>
              <a:rPr lang="en-US" b="1" dirty="0"/>
              <a:t>– American Marketing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2260874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1A79-7AF3-490F-8888-7D3A6073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Marketing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32BBC-EDFF-4140-BFD2-AF485AC37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Marketing objectives </a:t>
            </a:r>
            <a:r>
              <a:rPr lang="en-US" dirty="0"/>
              <a:t>(SMART) – (Increasing sales by 6% in the next year)</a:t>
            </a:r>
          </a:p>
          <a:p>
            <a:r>
              <a:rPr lang="en-US" b="1" dirty="0"/>
              <a:t>Key Strategic plans </a:t>
            </a:r>
            <a:r>
              <a:rPr lang="en-US" dirty="0"/>
              <a:t>– steps of how objectives will be met (How to sell products in existing markets)</a:t>
            </a:r>
          </a:p>
          <a:p>
            <a:r>
              <a:rPr lang="en-US" b="1" dirty="0"/>
              <a:t>Detailed marketing actions </a:t>
            </a:r>
            <a:r>
              <a:rPr lang="en-US" dirty="0"/>
              <a:t>– info on specific activities that are to be carried out (which pricing strategies to be used and how product will be distributed)</a:t>
            </a:r>
          </a:p>
          <a:p>
            <a:r>
              <a:rPr lang="en-US" b="1" dirty="0"/>
              <a:t>Marketing Budget </a:t>
            </a:r>
            <a:r>
              <a:rPr lang="en-US" dirty="0"/>
              <a:t>– finances required for the marketing activities and overall strategy</a:t>
            </a:r>
          </a:p>
        </p:txBody>
      </p:sp>
    </p:spTree>
    <p:extLst>
      <p:ext uri="{BB962C8B-B14F-4D97-AF65-F5344CB8AC3E}">
        <p14:creationId xmlns:p14="http://schemas.microsoft.com/office/powerpoint/2010/main" val="15251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D065-57BC-4720-A779-F9F57F47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Marketing of Goods &amp; Services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7C296B4-3D7C-4637-9878-67933B1CE5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734267"/>
              </p:ext>
            </p:extLst>
          </p:nvPr>
        </p:nvGraphicFramePr>
        <p:xfrm>
          <a:off x="550863" y="2112963"/>
          <a:ext cx="11090274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5137">
                  <a:extLst>
                    <a:ext uri="{9D8B030D-6E8A-4147-A177-3AD203B41FA5}">
                      <a16:colId xmlns:a16="http://schemas.microsoft.com/office/drawing/2014/main" val="839219311"/>
                    </a:ext>
                  </a:extLst>
                </a:gridCol>
                <a:gridCol w="5545137">
                  <a:extLst>
                    <a:ext uri="{9D8B030D-6E8A-4147-A177-3AD203B41FA5}">
                      <a16:colId xmlns:a16="http://schemas.microsoft.com/office/drawing/2014/main" val="3418587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49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Are tangible, i.e. can be touched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 intangible, i.e. cannot be touched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126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Can be returned if you did not like what you bought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Cannot be taken back, e.g. a bad haircut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93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Can be stored and consumed later, e.g. yoghurt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Cannot be stored and will need to be consumed immediately e.g. your consultant’s time.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2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There is ownership of the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There is no ownership of the product.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079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Goods are easier to compare because of the similar nature of some products, e.g. one TV can be easily compared to another.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Services are more difficult to compare because of different experiences a customer may get from a given service, e.g. a hotel may treat a customer differently each time he or she visits.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243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600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5ADA-CB4E-484C-B258-21A42A61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Marketing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C9143-4E8A-4ADA-A748-010D15E2B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Price</a:t>
            </a:r>
          </a:p>
          <a:p>
            <a:r>
              <a:rPr lang="en-US" dirty="0"/>
              <a:t>Product</a:t>
            </a:r>
          </a:p>
          <a:p>
            <a:r>
              <a:rPr lang="en-US" dirty="0"/>
              <a:t>Promotion</a:t>
            </a:r>
          </a:p>
          <a:p>
            <a:r>
              <a:rPr lang="en-US" dirty="0"/>
              <a:t>Place</a:t>
            </a:r>
          </a:p>
          <a:p>
            <a:pPr marL="0" indent="0">
              <a:buNone/>
            </a:pPr>
            <a:r>
              <a:rPr lang="en-US" sz="2800" b="1" dirty="0"/>
              <a:t>For services add:</a:t>
            </a:r>
          </a:p>
          <a:p>
            <a:r>
              <a:rPr lang="en-US" dirty="0"/>
              <a:t>People</a:t>
            </a:r>
          </a:p>
          <a:p>
            <a:r>
              <a:rPr lang="en-US" dirty="0"/>
              <a:t>Process</a:t>
            </a:r>
          </a:p>
          <a:p>
            <a:r>
              <a:rPr lang="en-US" dirty="0"/>
              <a:t>Physical evidence</a:t>
            </a:r>
          </a:p>
        </p:txBody>
      </p:sp>
    </p:spTree>
    <p:extLst>
      <p:ext uri="{BB962C8B-B14F-4D97-AF65-F5344CB8AC3E}">
        <p14:creationId xmlns:p14="http://schemas.microsoft.com/office/powerpoint/2010/main" val="83599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CFB2-79E8-43FD-8EDA-23710A4D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 Orientation vs Product Orientation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AC7E436-CB9A-4442-94FD-C8E2952066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816334"/>
              </p:ext>
            </p:extLst>
          </p:nvPr>
        </p:nvGraphicFramePr>
        <p:xfrm>
          <a:off x="550863" y="2112963"/>
          <a:ext cx="11090274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5137">
                  <a:extLst>
                    <a:ext uri="{9D8B030D-6E8A-4147-A177-3AD203B41FA5}">
                      <a16:colId xmlns:a16="http://schemas.microsoft.com/office/drawing/2014/main" val="2811814291"/>
                    </a:ext>
                  </a:extLst>
                </a:gridCol>
                <a:gridCol w="5545137">
                  <a:extLst>
                    <a:ext uri="{9D8B030D-6E8A-4147-A177-3AD203B41FA5}">
                      <a16:colId xmlns:a16="http://schemas.microsoft.com/office/drawing/2014/main" val="2701118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Product-Orientated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Market-orientated Approach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2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Inward looking and focused on making the product first and then trying to sell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Outward looking and focused on carrying out market research first and then making products that can sell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1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Product-led and assuming that supply creates its own demand (Say’s Law). Here businesses produce innovative products and tempt the customers to buy 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Market-led and focused on establishing consumer demand so as to supply products that meet consumers’ needs and wants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35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108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4535-7AF5-482B-9826-74BF752E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494E-4F2C-4007-A3BF-0C4B4E42D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Commercial Marketing – creating, developing, and exchanging goods and services that customers need and want.</a:t>
            </a:r>
          </a:p>
          <a:p>
            <a:r>
              <a:rPr lang="en-US" dirty="0"/>
              <a:t>Market research is carried out to establish consumer demand</a:t>
            </a:r>
          </a:p>
          <a:p>
            <a:r>
              <a:rPr lang="en-US" dirty="0"/>
              <a:t>Strategies are tailored specifically to the type of product the commercial is selling.</a:t>
            </a:r>
          </a:p>
          <a:p>
            <a:r>
              <a:rPr lang="en-US" dirty="0"/>
              <a:t>Strategies may be traditional (billboard, TV, or print) but could also include mass marketing.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23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BF39E-38C5-4BC7-A83F-1DDF7BA3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FBBE4-C1AB-42C8-A142-A97D5387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use of commercial marketing concepts and tools in programs designed to influence individuals' behavior to improve their well-being and that of society.</a:t>
            </a:r>
          </a:p>
          <a:p>
            <a:r>
              <a:rPr lang="en-US" dirty="0"/>
              <a:t>Aimed to influence a positive change in individual behavior and improvements in societal well-being.</a:t>
            </a:r>
          </a:p>
        </p:txBody>
      </p:sp>
    </p:spTree>
    <p:extLst>
      <p:ext uri="{BB962C8B-B14F-4D97-AF65-F5344CB8AC3E}">
        <p14:creationId xmlns:p14="http://schemas.microsoft.com/office/powerpoint/2010/main" val="3515338685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RegularSeedRightStep">
      <a:dk1>
        <a:srgbClr val="000000"/>
      </a:dk1>
      <a:lt1>
        <a:srgbClr val="FFFFFF"/>
      </a:lt1>
      <a:dk2>
        <a:srgbClr val="242D41"/>
      </a:dk2>
      <a:lt2>
        <a:srgbClr val="E8E3E2"/>
      </a:lt2>
      <a:accent1>
        <a:srgbClr val="23ADDC"/>
      </a:accent1>
      <a:accent2>
        <a:srgbClr val="1756D5"/>
      </a:accent2>
      <a:accent3>
        <a:srgbClr val="483AE9"/>
      </a:accent3>
      <a:accent4>
        <a:srgbClr val="7C21D7"/>
      </a:accent4>
      <a:accent5>
        <a:srgbClr val="D729E7"/>
      </a:accent5>
      <a:accent6>
        <a:srgbClr val="D51796"/>
      </a:accent6>
      <a:hlink>
        <a:srgbClr val="BF5F3F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785</Words>
  <Application>Microsoft Office PowerPoint</Application>
  <PresentationFormat>Widescreen</PresentationFormat>
  <Paragraphs>76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Avenir Next LT Pro</vt:lpstr>
      <vt:lpstr>3DFloatVTI</vt:lpstr>
      <vt:lpstr>Marketing</vt:lpstr>
      <vt:lpstr>Marketing</vt:lpstr>
      <vt:lpstr>Definitions of Marketing</vt:lpstr>
      <vt:lpstr>Elements of a Marketing Plan</vt:lpstr>
      <vt:lpstr>The Marketing of Goods &amp; Services</vt:lpstr>
      <vt:lpstr>The Marketing Mix</vt:lpstr>
      <vt:lpstr>Market Orientation vs Product Orientation</vt:lpstr>
      <vt:lpstr>Types of Marketing</vt:lpstr>
      <vt:lpstr>Social Marketing</vt:lpstr>
      <vt:lpstr>Social Media Marketing (SMM)</vt:lpstr>
      <vt:lpstr>Characteristics of a Market</vt:lpstr>
      <vt:lpstr>Market share</vt:lpstr>
      <vt:lpstr>Objectives of “for-profit” vs NPO’s</vt:lpstr>
      <vt:lpstr>Do Marketing Strategies evolve?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</dc:title>
  <dc:creator>Hatcher, Thomas</dc:creator>
  <cp:lastModifiedBy>Hatcher, Thomas</cp:lastModifiedBy>
  <cp:revision>2</cp:revision>
  <dcterms:created xsi:type="dcterms:W3CDTF">2020-09-29T12:51:48Z</dcterms:created>
  <dcterms:modified xsi:type="dcterms:W3CDTF">2021-09-20T14:06:02Z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hatcher@fultonschools.org</vt:lpwstr>
  </property>
  <property fmtid="{D5CDD505-2E9C-101B-9397-08002B2CF9AE}" pid="5" name="MSIP_Label_0ee3c538-ec52-435f-ae58-017644bd9513_SetDate">
    <vt:lpwstr>2020-09-29T13:08:30.4023464Z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Sensitivity">
    <vt:lpwstr>General</vt:lpwstr>
  </property>
</Properties>
</file>